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2"/>
  </p:notesMasterIdLst>
  <p:sldIdLst>
    <p:sldId id="580" r:id="rId2"/>
    <p:sldId id="735" r:id="rId3"/>
    <p:sldId id="736" r:id="rId4"/>
    <p:sldId id="739" r:id="rId5"/>
    <p:sldId id="740" r:id="rId6"/>
    <p:sldId id="741" r:id="rId7"/>
    <p:sldId id="742" r:id="rId8"/>
    <p:sldId id="743" r:id="rId9"/>
    <p:sldId id="738" r:id="rId10"/>
    <p:sldId id="753" r:id="rId11"/>
    <p:sldId id="752" r:id="rId12"/>
    <p:sldId id="531" r:id="rId13"/>
    <p:sldId id="532" r:id="rId14"/>
    <p:sldId id="533" r:id="rId15"/>
    <p:sldId id="534" r:id="rId16"/>
    <p:sldId id="535" r:id="rId17"/>
    <p:sldId id="536" r:id="rId18"/>
    <p:sldId id="537" r:id="rId19"/>
    <p:sldId id="538" r:id="rId20"/>
    <p:sldId id="539" r:id="rId21"/>
    <p:sldId id="540" r:id="rId22"/>
    <p:sldId id="541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705" r:id="rId31"/>
    <p:sldId id="706" r:id="rId32"/>
    <p:sldId id="707" r:id="rId33"/>
    <p:sldId id="708" r:id="rId34"/>
    <p:sldId id="709" r:id="rId35"/>
    <p:sldId id="710" r:id="rId36"/>
    <p:sldId id="711" r:id="rId37"/>
    <p:sldId id="712" r:id="rId38"/>
    <p:sldId id="713" r:id="rId39"/>
    <p:sldId id="714" r:id="rId40"/>
    <p:sldId id="715" r:id="rId41"/>
    <p:sldId id="716" r:id="rId42"/>
    <p:sldId id="717" r:id="rId43"/>
    <p:sldId id="718" r:id="rId44"/>
    <p:sldId id="719" r:id="rId45"/>
    <p:sldId id="720" r:id="rId46"/>
    <p:sldId id="721" r:id="rId47"/>
    <p:sldId id="722" r:id="rId48"/>
    <p:sldId id="723" r:id="rId49"/>
    <p:sldId id="668" r:id="rId50"/>
    <p:sldId id="687" r:id="rId51"/>
    <p:sldId id="688" r:id="rId52"/>
    <p:sldId id="726" r:id="rId53"/>
    <p:sldId id="725" r:id="rId54"/>
    <p:sldId id="727" r:id="rId55"/>
    <p:sldId id="728" r:id="rId56"/>
    <p:sldId id="729" r:id="rId57"/>
    <p:sldId id="690" r:id="rId58"/>
    <p:sldId id="744" r:id="rId59"/>
    <p:sldId id="751" r:id="rId60"/>
    <p:sldId id="750" r:id="rId61"/>
    <p:sldId id="747" r:id="rId62"/>
    <p:sldId id="749" r:id="rId63"/>
    <p:sldId id="748" r:id="rId64"/>
    <p:sldId id="745" r:id="rId65"/>
    <p:sldId id="694" r:id="rId66"/>
    <p:sldId id="659" r:id="rId67"/>
    <p:sldId id="660" r:id="rId68"/>
    <p:sldId id="661" r:id="rId69"/>
    <p:sldId id="754" r:id="rId70"/>
    <p:sldId id="697" r:id="rId71"/>
    <p:sldId id="732" r:id="rId72"/>
    <p:sldId id="698" r:id="rId73"/>
    <p:sldId id="733" r:id="rId74"/>
    <p:sldId id="699" r:id="rId75"/>
    <p:sldId id="700" r:id="rId76"/>
    <p:sldId id="701" r:id="rId77"/>
    <p:sldId id="702" r:id="rId78"/>
    <p:sldId id="703" r:id="rId79"/>
    <p:sldId id="704" r:id="rId80"/>
    <p:sldId id="632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27FF"/>
    <a:srgbClr val="6C833E"/>
    <a:srgbClr val="E0E0E0"/>
    <a:srgbClr val="EBEBEB"/>
    <a:srgbClr val="FFD579"/>
    <a:srgbClr val="FF9300"/>
    <a:srgbClr val="FFF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5"/>
    <p:restoredTop sz="91481"/>
  </p:normalViewPr>
  <p:slideViewPr>
    <p:cSldViewPr snapToGrid="0" snapToObjects="1">
      <p:cViewPr varScale="1">
        <p:scale>
          <a:sx n="94" d="100"/>
          <a:sy n="94" d="100"/>
        </p:scale>
        <p:origin x="184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11:45AM</a:t>
            </a:r>
          </a:p>
          <a:p>
            <a:r>
              <a:rPr lang="en-US" dirty="0"/>
              <a:t>Think pair share (hint: fencepost)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30618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53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96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54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67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55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34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56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00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5B8850-CD6F-3943-A05A-17E858A6C405}" type="slidenum">
              <a:rPr lang="en-US"/>
              <a:pPr/>
              <a:t>57</a:t>
            </a:fld>
            <a:endParaRPr lang="en-US"/>
          </a:p>
        </p:txBody>
      </p:sp>
      <p:sp>
        <p:nvSpPr>
          <p:cNvPr id="510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26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60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39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61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90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62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20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63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99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64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3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38837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04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does not store</a:t>
            </a:r>
            <a:r>
              <a:rPr lang="en-US" baseline="0" dirty="0"/>
              <a:t> the whole expression </a:t>
            </a:r>
            <a:r>
              <a:rPr lang="mr-IN" baseline="0" dirty="0"/>
              <a:t>–</a:t>
            </a:r>
            <a:r>
              <a:rPr lang="en-US" baseline="0" dirty="0"/>
              <a:t> just the value.</a:t>
            </a:r>
          </a:p>
          <a:p>
            <a:r>
              <a:rPr lang="en-US" baseline="0" dirty="0"/>
              <a:t>Note </a:t>
            </a:r>
            <a:r>
              <a:rPr lang="mr-IN" baseline="0" dirty="0"/>
              <a:t>–</a:t>
            </a:r>
            <a:r>
              <a:rPr lang="en-US" baseline="0" dirty="0"/>
              <a:t> we don’t need to check if it’s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94533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5375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39161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</a:t>
            </a:r>
            <a:r>
              <a:rPr lang="en-US" baseline="0" dirty="0"/>
              <a:t> exits the closest loop it is in</a:t>
            </a:r>
          </a:p>
          <a:p>
            <a:r>
              <a:rPr lang="en-US" baseline="0" dirty="0"/>
              <a:t>”Loop and a half” </a:t>
            </a:r>
            <a:r>
              <a:rPr lang="mr-IN" baseline="0" dirty="0"/>
              <a:t>–</a:t>
            </a:r>
            <a:r>
              <a:rPr lang="en-US" baseline="0" dirty="0"/>
              <a:t> not as good style</a:t>
            </a:r>
          </a:p>
          <a:p>
            <a:endParaRPr lang="en-US" baseline="0" dirty="0"/>
          </a:p>
          <a:p>
            <a:r>
              <a:rPr lang="en-US" baseline="0" dirty="0"/>
              <a:t>You can have more complex conditions if you want</a:t>
            </a:r>
            <a:r>
              <a:rPr lang="mr-IN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4747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79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22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86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52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1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3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8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0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1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2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8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427" r="15627"/>
          <a:stretch/>
        </p:blipFill>
        <p:spPr>
          <a:xfrm>
            <a:off x="-358814" y="-882279"/>
            <a:ext cx="9988952" cy="803543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Nested Loops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630673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280157-A33E-904D-9060-C1933B47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388"/>
            <a:ext cx="9308607" cy="6175612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F6EB562-2D4A-AC4D-8189-A74A165AD5B6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Syntactic Sugar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44CC2A-A628-E14F-8D4C-D2B78A9C67DE}"/>
              </a:ext>
            </a:extLst>
          </p:cNvPr>
          <p:cNvSpPr/>
          <p:nvPr/>
        </p:nvSpPr>
        <p:spPr>
          <a:xfrm>
            <a:off x="1637732" y="1501254"/>
            <a:ext cx="5158854" cy="4312691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68C98-68E7-3B4E-9E5E-F4608FF3DF05}"/>
              </a:ext>
            </a:extLst>
          </p:cNvPr>
          <p:cNvSpPr txBox="1"/>
          <p:nvPr/>
        </p:nvSpPr>
        <p:spPr>
          <a:xfrm>
            <a:off x="2060813" y="1787857"/>
            <a:ext cx="57047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C83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this line works</a:t>
            </a:r>
          </a:p>
          <a:p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 = age </a:t>
            </a:r>
            <a:r>
              <a:rPr lang="en-US" sz="3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1;</a:t>
            </a:r>
          </a:p>
          <a:p>
            <a:endParaRPr lang="en-US" sz="3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3000" b="1" dirty="0">
                <a:solidFill>
                  <a:srgbClr val="6C83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identically...</a:t>
            </a:r>
          </a:p>
          <a:p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 </a:t>
            </a:r>
            <a:r>
              <a:rPr lang="en-US" sz="3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-=</a:t>
            </a:r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1;</a:t>
            </a:r>
          </a:p>
          <a:p>
            <a:endParaRPr lang="en-US" sz="3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3000" b="1" dirty="0">
                <a:solidFill>
                  <a:srgbClr val="6C83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identically...</a:t>
            </a:r>
          </a:p>
          <a:p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</a:t>
            </a:r>
            <a:r>
              <a:rPr lang="en-US" sz="3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</a:t>
            </a:r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endParaRPr lang="en-US" sz="3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37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49FE-1870-F64B-A8EB-AA3CF668A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601782-566C-EA40-9868-4C447EDAE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842" y="1600200"/>
            <a:ext cx="4210316" cy="45259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0CFAF7-A747-A14C-9D26-F6A46CBDC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388"/>
            <a:ext cx="9308607" cy="6175612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AA81D81E-9400-454D-8585-BEF9E91D9C62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All the Syntax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AB81CB-6AD4-4841-B35C-827D9D02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39" y="504968"/>
            <a:ext cx="6379714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CD6462D-747E-9443-96E1-380C563D2903}"/>
              </a:ext>
            </a:extLst>
          </p:cNvPr>
          <p:cNvSpPr/>
          <p:nvPr/>
        </p:nvSpPr>
        <p:spPr>
          <a:xfrm>
            <a:off x="3207223" y="2893325"/>
            <a:ext cx="1337481" cy="382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81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How would you </a:t>
            </a:r>
            <a:r>
              <a:rPr lang="en-US" sz="3600" dirty="0" err="1">
                <a:solidFill>
                  <a:schemeClr val="bg1"/>
                </a:solidFill>
              </a:rPr>
              <a:t>println</a:t>
            </a:r>
            <a:r>
              <a:rPr lang="en-US" sz="3600" dirty="0">
                <a:solidFill>
                  <a:schemeClr val="bg1"/>
                </a:solidFill>
              </a:rPr>
              <a:t> “Stanford rocks socks”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 100 times</a:t>
            </a:r>
          </a:p>
        </p:txBody>
      </p:sp>
    </p:spTree>
    <p:extLst>
      <p:ext uri="{BB962C8B-B14F-4D97-AF65-F5344CB8AC3E}">
        <p14:creationId xmlns:p14="http://schemas.microsoft.com/office/powerpoint/2010/main" val="1747893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08666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020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20906604">
            <a:off x="490653" y="1382751"/>
            <a:ext cx="2118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line is run once, just before the for loop starts</a:t>
            </a:r>
          </a:p>
        </p:txBody>
      </p:sp>
      <p:sp>
        <p:nvSpPr>
          <p:cNvPr id="6" name="TextBox 5"/>
          <p:cNvSpPr txBox="1"/>
          <p:nvPr/>
        </p:nvSpPr>
        <p:spPr>
          <a:xfrm rot="738267">
            <a:off x="6441687" y="1173629"/>
            <a:ext cx="2118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line is run each time the code gets to the end of the </a:t>
            </a:r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‘body’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3258" y="1091854"/>
            <a:ext cx="2118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Enters the loop if </a:t>
            </a:r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condition passes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873405" y="2297151"/>
            <a:ext cx="1371599" cy="480821"/>
          </a:xfrm>
          <a:custGeom>
            <a:avLst/>
            <a:gdLst>
              <a:gd name="connsiteX0" fmla="*/ 0 w 1371599"/>
              <a:gd name="connsiteY0" fmla="*/ 0 h 480821"/>
              <a:gd name="connsiteX1" fmla="*/ 33454 w 1371599"/>
              <a:gd name="connsiteY1" fmla="*/ 44605 h 480821"/>
              <a:gd name="connsiteX2" fmla="*/ 1025912 w 1371599"/>
              <a:gd name="connsiteY2" fmla="*/ 278781 h 480821"/>
              <a:gd name="connsiteX3" fmla="*/ 1182029 w 1371599"/>
              <a:gd name="connsiteY3" fmla="*/ 289932 h 480821"/>
              <a:gd name="connsiteX4" fmla="*/ 1248936 w 1371599"/>
              <a:gd name="connsiteY4" fmla="*/ 334537 h 480821"/>
              <a:gd name="connsiteX5" fmla="*/ 1282390 w 1371599"/>
              <a:gd name="connsiteY5" fmla="*/ 345688 h 480821"/>
              <a:gd name="connsiteX6" fmla="*/ 1304693 w 1371599"/>
              <a:gd name="connsiteY6" fmla="*/ 412595 h 480821"/>
              <a:gd name="connsiteX7" fmla="*/ 1326995 w 1371599"/>
              <a:gd name="connsiteY7" fmla="*/ 379142 h 480821"/>
              <a:gd name="connsiteX8" fmla="*/ 1338146 w 1371599"/>
              <a:gd name="connsiteY8" fmla="*/ 356839 h 480821"/>
              <a:gd name="connsiteX9" fmla="*/ 1315844 w 1371599"/>
              <a:gd name="connsiteY9" fmla="*/ 401444 h 480821"/>
              <a:gd name="connsiteX10" fmla="*/ 1260088 w 1371599"/>
              <a:gd name="connsiteY10" fmla="*/ 479503 h 480821"/>
              <a:gd name="connsiteX11" fmla="*/ 1126273 w 1371599"/>
              <a:gd name="connsiteY11" fmla="*/ 479503 h 48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1599" h="480821">
                <a:moveTo>
                  <a:pt x="0" y="0"/>
                </a:moveTo>
                <a:cubicBezTo>
                  <a:pt x="11151" y="14868"/>
                  <a:pt x="16545" y="36892"/>
                  <a:pt x="33454" y="44605"/>
                </a:cubicBezTo>
                <a:cubicBezTo>
                  <a:pt x="683491" y="341114"/>
                  <a:pt x="462599" y="294875"/>
                  <a:pt x="1025912" y="278781"/>
                </a:cubicBezTo>
                <a:cubicBezTo>
                  <a:pt x="1077951" y="282498"/>
                  <a:pt x="1131415" y="277279"/>
                  <a:pt x="1182029" y="289932"/>
                </a:cubicBezTo>
                <a:cubicBezTo>
                  <a:pt x="1208033" y="296433"/>
                  <a:pt x="1223507" y="326061"/>
                  <a:pt x="1248936" y="334537"/>
                </a:cubicBezTo>
                <a:lnTo>
                  <a:pt x="1282390" y="345688"/>
                </a:lnTo>
                <a:cubicBezTo>
                  <a:pt x="1289824" y="367990"/>
                  <a:pt x="1291653" y="432155"/>
                  <a:pt x="1304693" y="412595"/>
                </a:cubicBezTo>
                <a:cubicBezTo>
                  <a:pt x="1312127" y="401444"/>
                  <a:pt x="1318273" y="389317"/>
                  <a:pt x="1326995" y="379142"/>
                </a:cubicBezTo>
                <a:cubicBezTo>
                  <a:pt x="1363050" y="337077"/>
                  <a:pt x="1400585" y="315214"/>
                  <a:pt x="1338146" y="356839"/>
                </a:cubicBezTo>
                <a:cubicBezTo>
                  <a:pt x="1330712" y="371707"/>
                  <a:pt x="1322018" y="386010"/>
                  <a:pt x="1315844" y="401444"/>
                </a:cubicBezTo>
                <a:cubicBezTo>
                  <a:pt x="1296700" y="449304"/>
                  <a:pt x="1312405" y="476015"/>
                  <a:pt x="1260088" y="479503"/>
                </a:cubicBezTo>
                <a:cubicBezTo>
                  <a:pt x="1215582" y="482470"/>
                  <a:pt x="1170878" y="479503"/>
                  <a:pt x="1126273" y="47950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705815" y="2085278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289288" y="2308302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1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4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11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6707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572323" y="2823317"/>
            <a:ext cx="5999355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289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0966" y="2845619"/>
            <a:ext cx="172843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570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5" y="2812165"/>
            <a:ext cx="108166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763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62975" y="3213610"/>
            <a:ext cx="628928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264929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839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b="1" dirty="0"/>
              <a:t>sentinel</a:t>
            </a:r>
            <a:r>
              <a:rPr lang="en-US" altLang="x-none" dirty="0"/>
              <a:t>: A </a:t>
            </a:r>
            <a:r>
              <a:rPr lang="en-US" altLang="x-none" sz="2500" dirty="0"/>
              <a:t>value that signals the end of user input.</a:t>
            </a:r>
          </a:p>
          <a:p>
            <a:pPr lvl="1"/>
            <a:r>
              <a:rPr lang="en-US" altLang="x-none" b="1" dirty="0"/>
              <a:t>sentinel loop</a:t>
            </a:r>
            <a:r>
              <a:rPr lang="en-US" altLang="x-none" dirty="0"/>
              <a:t>: Repeats until a sentinel value is seen.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Example: Write a program that prompts the user for numbers until the user types -1, then output the sum of the numbers.</a:t>
            </a:r>
          </a:p>
          <a:p>
            <a:pPr lvl="1"/>
            <a:r>
              <a:rPr lang="en-US" altLang="x-none" dirty="0"/>
              <a:t>In this case, -1 is the sentinel value.</a:t>
            </a:r>
          </a:p>
          <a:p>
            <a:pPr lvl="1"/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Type a number: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10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dirty="0">
                <a:latin typeface="Consolas" charset="0"/>
              </a:rPr>
              <a:t>Type a number: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20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dirty="0">
                <a:latin typeface="Consolas" charset="0"/>
              </a:rPr>
              <a:t>Type a number: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30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dirty="0">
                <a:latin typeface="Consolas" charset="0"/>
              </a:rPr>
              <a:t>Type a number: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-1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dirty="0">
                <a:latin typeface="Consolas" charset="0"/>
              </a:rPr>
              <a:t>Sum is 60</a:t>
            </a:r>
          </a:p>
          <a:p>
            <a:pPr marL="0" indent="0">
              <a:buNone/>
            </a:pPr>
            <a:endParaRPr lang="en-US" altLang="x-none" dirty="0">
              <a:latin typeface="Consolas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Challenge: Sentinel Loops</a:t>
            </a:r>
          </a:p>
        </p:txBody>
      </p:sp>
    </p:spTree>
    <p:extLst>
      <p:ext uri="{BB962C8B-B14F-4D97-AF65-F5344CB8AC3E}">
        <p14:creationId xmlns:p14="http://schemas.microsoft.com/office/powerpoint/2010/main" val="572910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64819" y="2834469"/>
            <a:ext cx="74713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3515344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5" y="2823318"/>
            <a:ext cx="108166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1078902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62975" y="3224762"/>
            <a:ext cx="555330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3222878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42517" y="2834469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2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4014701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04371" y="2823318"/>
            <a:ext cx="110397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1861302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40673" y="3213610"/>
            <a:ext cx="5519853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1066471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75971" y="2856771"/>
            <a:ext cx="669072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3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909815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60127" y="2823317"/>
            <a:ext cx="108166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3913396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94986" y="3971892"/>
            <a:ext cx="1873404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2481439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338342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0E0AD9-B8FC-5B47-A966-862618103634}"/>
              </a:ext>
            </a:extLst>
          </p:cNvPr>
          <p:cNvSpPr txBox="1">
            <a:spLocks/>
          </p:cNvSpPr>
          <p:nvPr/>
        </p:nvSpPr>
        <p:spPr bwMode="auto">
          <a:xfrm>
            <a:off x="903026" y="1309048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sum = 0;</a:t>
            </a: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!= -1) {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sum = sum +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FontTx/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"Sum is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 sum);</a:t>
            </a:r>
          </a:p>
        </p:txBody>
      </p:sp>
    </p:spTree>
    <p:extLst>
      <p:ext uri="{BB962C8B-B14F-4D97-AF65-F5344CB8AC3E}">
        <p14:creationId xmlns:p14="http://schemas.microsoft.com/office/powerpoint/2010/main" val="631546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9369" y="858644"/>
            <a:ext cx="12688354" cy="5081654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You can use the for loop variable</a:t>
            </a:r>
          </a:p>
        </p:txBody>
      </p:sp>
    </p:spTree>
    <p:extLst>
      <p:ext uri="{BB962C8B-B14F-4D97-AF65-F5344CB8AC3E}">
        <p14:creationId xmlns:p14="http://schemas.microsoft.com/office/powerpoint/2010/main" val="2640790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How would you </a:t>
            </a:r>
            <a:r>
              <a:rPr lang="en-US" sz="3600" dirty="0" err="1">
                <a:solidFill>
                  <a:schemeClr val="bg1"/>
                </a:solidFill>
              </a:rPr>
              <a:t>println</a:t>
            </a:r>
            <a:r>
              <a:rPr lang="en-US" sz="3600" dirty="0">
                <a:solidFill>
                  <a:schemeClr val="bg1"/>
                </a:solidFill>
              </a:rPr>
              <a:t> the first 100 even numbers?</a:t>
            </a:r>
          </a:p>
        </p:txBody>
      </p:sp>
    </p:spTree>
    <p:extLst>
      <p:ext uri="{BB962C8B-B14F-4D97-AF65-F5344CB8AC3E}">
        <p14:creationId xmlns:p14="http://schemas.microsoft.com/office/powerpoint/2010/main" val="3522451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546" y="802886"/>
            <a:ext cx="2261615" cy="5731727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</p:spTree>
    <p:extLst>
      <p:ext uri="{BB962C8B-B14F-4D97-AF65-F5344CB8AC3E}">
        <p14:creationId xmlns:p14="http://schemas.microsoft.com/office/powerpoint/2010/main" val="597333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3181" y="2430968"/>
            <a:ext cx="70984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NUM_NUMS;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97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97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50380" y="2845619"/>
            <a:ext cx="546409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259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0966" y="2845619"/>
            <a:ext cx="172843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420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6" y="2845619"/>
            <a:ext cx="1059366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839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118731" y="3213609"/>
            <a:ext cx="289931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28855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31366" y="2823316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75510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280157-A33E-904D-9060-C1933B47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388"/>
            <a:ext cx="9308607" cy="6175612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F6EB562-2D4A-AC4D-8189-A74A165AD5B6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Syntactic Sugar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44CC2A-A628-E14F-8D4C-D2B78A9C67DE}"/>
              </a:ext>
            </a:extLst>
          </p:cNvPr>
          <p:cNvSpPr/>
          <p:nvPr/>
        </p:nvSpPr>
        <p:spPr>
          <a:xfrm>
            <a:off x="1405720" y="2129052"/>
            <a:ext cx="5158854" cy="2879678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68C98-68E7-3B4E-9E5E-F4608FF3DF05}"/>
              </a:ext>
            </a:extLst>
          </p:cNvPr>
          <p:cNvSpPr txBox="1"/>
          <p:nvPr/>
        </p:nvSpPr>
        <p:spPr>
          <a:xfrm>
            <a:off x="1828801" y="2415654"/>
            <a:ext cx="570476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C83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this line works</a:t>
            </a:r>
          </a:p>
          <a:p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 = sum + </a:t>
            </a:r>
            <a:r>
              <a:rPr lang="en-US" sz="3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</a:t>
            </a:r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endParaRPr lang="en-US" sz="3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3000" b="1" dirty="0">
                <a:solidFill>
                  <a:srgbClr val="6C83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identically...</a:t>
            </a:r>
          </a:p>
          <a:p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 += </a:t>
            </a:r>
            <a:r>
              <a:rPr lang="en-US" sz="3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</a:t>
            </a:r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84205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37825" y="2823316"/>
            <a:ext cx="108166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994472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96428" y="3213609"/>
            <a:ext cx="289931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62717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97912" y="2823316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2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31574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82428" y="2823316"/>
            <a:ext cx="101476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43868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85277" y="3224760"/>
            <a:ext cx="2966225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20967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31366" y="2834467"/>
            <a:ext cx="70252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3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55733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15521" y="2834467"/>
            <a:ext cx="110397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39005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728439" y="4005346"/>
            <a:ext cx="110397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87308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27098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600" dirty="0">
                <a:solidFill>
                  <a:schemeClr val="bg1"/>
                </a:solidFill>
              </a:rPr>
              <a:t>Back to our regularly scheduled program…</a:t>
            </a:r>
          </a:p>
        </p:txBody>
      </p:sp>
    </p:spTree>
    <p:extLst>
      <p:ext uri="{BB962C8B-B14F-4D97-AF65-F5344CB8AC3E}">
        <p14:creationId xmlns:p14="http://schemas.microsoft.com/office/powerpoint/2010/main" val="3477965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280157-A33E-904D-9060-C1933B47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388"/>
            <a:ext cx="9308607" cy="6175612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F6EB562-2D4A-AC4D-8189-A74A165AD5B6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Syntactic Sugar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44CC2A-A628-E14F-8D4C-D2B78A9C67DE}"/>
              </a:ext>
            </a:extLst>
          </p:cNvPr>
          <p:cNvSpPr/>
          <p:nvPr/>
        </p:nvSpPr>
        <p:spPr>
          <a:xfrm>
            <a:off x="1637732" y="1501254"/>
            <a:ext cx="5158854" cy="4312691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68C98-68E7-3B4E-9E5E-F4608FF3DF05}"/>
              </a:ext>
            </a:extLst>
          </p:cNvPr>
          <p:cNvSpPr txBox="1"/>
          <p:nvPr/>
        </p:nvSpPr>
        <p:spPr>
          <a:xfrm>
            <a:off x="2060813" y="1787857"/>
            <a:ext cx="57047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C83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this line works</a:t>
            </a:r>
          </a:p>
          <a:p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 = sum + 1;</a:t>
            </a:r>
          </a:p>
          <a:p>
            <a:endParaRPr lang="en-US" sz="3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3000" b="1" dirty="0">
                <a:solidFill>
                  <a:srgbClr val="6C83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identically...</a:t>
            </a:r>
          </a:p>
          <a:p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 += 1;</a:t>
            </a:r>
          </a:p>
          <a:p>
            <a:endParaRPr lang="en-US" sz="3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3000" b="1" dirty="0">
                <a:solidFill>
                  <a:srgbClr val="6C83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identically...</a:t>
            </a:r>
          </a:p>
          <a:p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sum++;</a:t>
            </a:r>
          </a:p>
          <a:p>
            <a:endParaRPr lang="en-US" sz="3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5990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Types of Programs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278459" y="28339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5621" y="314464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Karel</a:t>
            </a:r>
            <a:r>
              <a:rPr lang="en-US" sz="2400" dirty="0"/>
              <a:t> Program</a:t>
            </a:r>
          </a:p>
        </p:txBody>
      </p:sp>
      <p:sp>
        <p:nvSpPr>
          <p:cNvPr id="8" name="Freeform 7"/>
          <p:cNvSpPr/>
          <p:nvPr/>
        </p:nvSpPr>
        <p:spPr>
          <a:xfrm>
            <a:off x="408878" y="290826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11950" y="3074020"/>
            <a:ext cx="240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Graphics Program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>
            <a:off x="6367346" y="2841363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82538" y="3081454"/>
            <a:ext cx="230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 Program</a:t>
            </a:r>
          </a:p>
        </p:txBody>
      </p:sp>
      <p:sp>
        <p:nvSpPr>
          <p:cNvPr id="14" name="Freeform 13"/>
          <p:cNvSpPr/>
          <p:nvPr/>
        </p:nvSpPr>
        <p:spPr>
          <a:xfrm>
            <a:off x="3218986" y="11575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46812" y="1393903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</a:t>
            </a:r>
            <a:endParaRPr lang="en-US" sz="2400" dirty="0"/>
          </a:p>
        </p:txBody>
      </p:sp>
      <p:sp>
        <p:nvSpPr>
          <p:cNvPr id="16" name="Freeform 15"/>
          <p:cNvSpPr/>
          <p:nvPr/>
        </p:nvSpPr>
        <p:spPr>
          <a:xfrm>
            <a:off x="1839459" y="2207941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369615" y="2286000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939990" y="2241395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098719" y="2455657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6" grpId="0" animBg="1"/>
      <p:bldP spid="17" grpId="0" animBg="1"/>
      <p:bldP spid="18" grpId="0" animBg="1"/>
      <p:bldP spid="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2 at 7.3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25" y="722235"/>
            <a:ext cx="4233175" cy="606865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Programs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49" y="1269874"/>
            <a:ext cx="3973724" cy="25892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49" y="4163344"/>
            <a:ext cx="3667565" cy="2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620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b="0" dirty="0"/>
              <a:t> is a variable type that stores a rectangle.</a:t>
            </a: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482600" y="1801488"/>
            <a:ext cx="8128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As an example, the following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2400" b="0" dirty="0">
                <a:solidFill>
                  <a:srgbClr val="7030A0"/>
                </a:solidFill>
              </a:rPr>
              <a:t> </a:t>
            </a:r>
            <a:r>
              <a:rPr lang="en-US" sz="2400" b="0" dirty="0"/>
              <a:t>method displays a blue square</a:t>
            </a:r>
          </a:p>
        </p:txBody>
      </p:sp>
      <p:sp>
        <p:nvSpPr>
          <p:cNvPr id="757766" name="Rectangle 6"/>
          <p:cNvSpPr>
            <a:spLocks noChangeArrowheads="1"/>
          </p:cNvSpPr>
          <p:nvPr/>
        </p:nvSpPr>
        <p:spPr bwMode="auto">
          <a:xfrm>
            <a:off x="1371600" y="2639688"/>
            <a:ext cx="6781800" cy="154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1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(200, 200);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(true);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add(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50, 50);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D0878A-DE10-E441-8CAC-CF2963AB8A14}"/>
              </a:ext>
            </a:extLst>
          </p:cNvPr>
          <p:cNvGrpSpPr/>
          <p:nvPr/>
        </p:nvGrpSpPr>
        <p:grpSpPr>
          <a:xfrm>
            <a:off x="1522575" y="4444003"/>
            <a:ext cx="4519613" cy="1971675"/>
            <a:chOff x="856148" y="4444003"/>
            <a:chExt cx="4519613" cy="1971675"/>
          </a:xfrm>
        </p:grpSpPr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148" y="4469403"/>
              <a:ext cx="4516438" cy="194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929173" y="4444003"/>
              <a:ext cx="444658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Helvetica" charset="0"/>
                </a:rPr>
                <a:t>Hello </a:t>
              </a:r>
              <a:r>
                <a:rPr lang="en-US" sz="1000" dirty="0" err="1">
                  <a:solidFill>
                    <a:srgbClr val="333333"/>
                  </a:solidFill>
                  <a:latin typeface="Helvetica" charset="0"/>
                </a:rPr>
                <a:t>Rect</a:t>
              </a:r>
              <a:endParaRPr lang="en-US" sz="1000" dirty="0">
                <a:solidFill>
                  <a:srgbClr val="333333"/>
                </a:solidFill>
                <a:latin typeface="Helvetica" charset="0"/>
              </a:endParaRP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889485" y="4678953"/>
              <a:ext cx="4462463" cy="172402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881692" y="4678953"/>
              <a:ext cx="4470256" cy="1724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AC2D8-0C14-2545-90F5-800170537FAE}"/>
              </a:ext>
            </a:extLst>
          </p:cNvPr>
          <p:cNvSpPr txBox="1"/>
          <p:nvPr/>
        </p:nvSpPr>
        <p:spPr>
          <a:xfrm>
            <a:off x="6741762" y="461849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rect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BC4E-D399-F145-B87A-5482B7256232}"/>
              </a:ext>
            </a:extLst>
          </p:cNvPr>
          <p:cNvSpPr/>
          <p:nvPr/>
        </p:nvSpPr>
        <p:spPr>
          <a:xfrm>
            <a:off x="6827142" y="5062970"/>
            <a:ext cx="1008911" cy="1008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E09F20-5E79-F64C-B671-A6BE68CEAA42}"/>
              </a:ext>
            </a:extLst>
          </p:cNvPr>
          <p:cNvSpPr/>
          <p:nvPr/>
        </p:nvSpPr>
        <p:spPr>
          <a:xfrm>
            <a:off x="1960675" y="4969980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6F5B4C-0911-5C4C-9616-3518447D700A}"/>
              </a:ext>
            </a:extLst>
          </p:cNvPr>
          <p:cNvSpPr/>
          <p:nvPr/>
        </p:nvSpPr>
        <p:spPr>
          <a:xfrm>
            <a:off x="6855556" y="5060386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51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b="0" dirty="0"/>
              <a:t> is a variable type that stores a rectangle.</a:t>
            </a: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482600" y="1801488"/>
            <a:ext cx="8128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As an example, the following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2400" b="0" dirty="0">
                <a:solidFill>
                  <a:srgbClr val="7030A0"/>
                </a:solidFill>
              </a:rPr>
              <a:t> </a:t>
            </a:r>
            <a:r>
              <a:rPr lang="en-US" sz="2400" b="0" dirty="0"/>
              <a:t>method displays a blue square</a:t>
            </a:r>
          </a:p>
        </p:txBody>
      </p:sp>
      <p:sp>
        <p:nvSpPr>
          <p:cNvPr id="757766" name="Rectangle 6"/>
          <p:cNvSpPr>
            <a:spLocks noChangeArrowheads="1"/>
          </p:cNvSpPr>
          <p:nvPr/>
        </p:nvSpPr>
        <p:spPr bwMode="auto">
          <a:xfrm>
            <a:off x="1371600" y="2639688"/>
            <a:ext cx="6781800" cy="154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1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(200, 200);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(true);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add(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50, 50);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D0878A-DE10-E441-8CAC-CF2963AB8A14}"/>
              </a:ext>
            </a:extLst>
          </p:cNvPr>
          <p:cNvGrpSpPr/>
          <p:nvPr/>
        </p:nvGrpSpPr>
        <p:grpSpPr>
          <a:xfrm>
            <a:off x="1522575" y="4444003"/>
            <a:ext cx="4519613" cy="1971675"/>
            <a:chOff x="856148" y="4444003"/>
            <a:chExt cx="4519613" cy="1971675"/>
          </a:xfrm>
        </p:grpSpPr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148" y="4469403"/>
              <a:ext cx="4516438" cy="194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929173" y="4444003"/>
              <a:ext cx="444658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Helvetica" charset="0"/>
                </a:rPr>
                <a:t>Hello </a:t>
              </a:r>
              <a:r>
                <a:rPr lang="en-US" sz="1000" dirty="0" err="1">
                  <a:solidFill>
                    <a:srgbClr val="333333"/>
                  </a:solidFill>
                  <a:latin typeface="Helvetica" charset="0"/>
                </a:rPr>
                <a:t>Rect</a:t>
              </a:r>
              <a:endParaRPr lang="en-US" sz="1000" dirty="0">
                <a:solidFill>
                  <a:srgbClr val="333333"/>
                </a:solidFill>
                <a:latin typeface="Helvetica" charset="0"/>
              </a:endParaRP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889485" y="4678953"/>
              <a:ext cx="4462463" cy="172402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881692" y="4678953"/>
              <a:ext cx="4470256" cy="1724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E58104-9BC3-B346-95CD-FA1BF44343D2}"/>
              </a:ext>
            </a:extLst>
          </p:cNvPr>
          <p:cNvSpPr/>
          <p:nvPr/>
        </p:nvSpPr>
        <p:spPr>
          <a:xfrm>
            <a:off x="1620456" y="2893671"/>
            <a:ext cx="4328931" cy="34724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4A43560-0BDB-8F41-B500-4E212CB5BAAF}"/>
              </a:ext>
            </a:extLst>
          </p:cNvPr>
          <p:cNvSpPr/>
          <p:nvPr/>
        </p:nvSpPr>
        <p:spPr>
          <a:xfrm>
            <a:off x="6311309" y="3264934"/>
            <a:ext cx="1120136" cy="766020"/>
          </a:xfrm>
          <a:custGeom>
            <a:avLst/>
            <a:gdLst>
              <a:gd name="connsiteX0" fmla="*/ 55756 w 1381603"/>
              <a:gd name="connsiteY0" fmla="*/ 403304 h 1083529"/>
              <a:gd name="connsiteX1" fmla="*/ 33454 w 1381603"/>
              <a:gd name="connsiteY1" fmla="*/ 838202 h 1083529"/>
              <a:gd name="connsiteX2" fmla="*/ 22303 w 1381603"/>
              <a:gd name="connsiteY2" fmla="*/ 882807 h 1083529"/>
              <a:gd name="connsiteX3" fmla="*/ 0 w 1381603"/>
              <a:gd name="connsiteY3" fmla="*/ 994319 h 1083529"/>
              <a:gd name="connsiteX4" fmla="*/ 44605 w 1381603"/>
              <a:gd name="connsiteY4" fmla="*/ 1005470 h 1083529"/>
              <a:gd name="connsiteX5" fmla="*/ 111512 w 1381603"/>
              <a:gd name="connsiteY5" fmla="*/ 1038924 h 1083529"/>
              <a:gd name="connsiteX6" fmla="*/ 189571 w 1381603"/>
              <a:gd name="connsiteY6" fmla="*/ 1050075 h 1083529"/>
              <a:gd name="connsiteX7" fmla="*/ 691376 w 1381603"/>
              <a:gd name="connsiteY7" fmla="*/ 1083529 h 1083529"/>
              <a:gd name="connsiteX8" fmla="*/ 1092820 w 1381603"/>
              <a:gd name="connsiteY8" fmla="*/ 1072377 h 1083529"/>
              <a:gd name="connsiteX9" fmla="*/ 1182029 w 1381603"/>
              <a:gd name="connsiteY9" fmla="*/ 1061226 h 1083529"/>
              <a:gd name="connsiteX10" fmla="*/ 1293542 w 1381603"/>
              <a:gd name="connsiteY10" fmla="*/ 1050075 h 1083529"/>
              <a:gd name="connsiteX11" fmla="*/ 1315844 w 1381603"/>
              <a:gd name="connsiteY11" fmla="*/ 525968 h 1083529"/>
              <a:gd name="connsiteX12" fmla="*/ 1304693 w 1381603"/>
              <a:gd name="connsiteY12" fmla="*/ 470212 h 1083529"/>
              <a:gd name="connsiteX13" fmla="*/ 1293542 w 1381603"/>
              <a:gd name="connsiteY13" fmla="*/ 436758 h 1083529"/>
              <a:gd name="connsiteX14" fmla="*/ 1237786 w 1381603"/>
              <a:gd name="connsiteY14" fmla="*/ 425607 h 1083529"/>
              <a:gd name="connsiteX15" fmla="*/ 802888 w 1381603"/>
              <a:gd name="connsiteY15" fmla="*/ 414455 h 1083529"/>
              <a:gd name="connsiteX16" fmla="*/ 769434 w 1381603"/>
              <a:gd name="connsiteY16" fmla="*/ 403304 h 1083529"/>
              <a:gd name="connsiteX17" fmla="*/ 457200 w 1381603"/>
              <a:gd name="connsiteY17" fmla="*/ 403304 h 1083529"/>
              <a:gd name="connsiteX18" fmla="*/ 367990 w 1381603"/>
              <a:gd name="connsiteY18" fmla="*/ 414455 h 1083529"/>
              <a:gd name="connsiteX19" fmla="*/ 278781 w 1381603"/>
              <a:gd name="connsiteY19" fmla="*/ 392153 h 1083529"/>
              <a:gd name="connsiteX20" fmla="*/ 312234 w 1381603"/>
              <a:gd name="connsiteY20" fmla="*/ 369851 h 1083529"/>
              <a:gd name="connsiteX21" fmla="*/ 356839 w 1381603"/>
              <a:gd name="connsiteY21" fmla="*/ 291792 h 1083529"/>
              <a:gd name="connsiteX22" fmla="*/ 367990 w 1381603"/>
              <a:gd name="connsiteY22" fmla="*/ 224885 h 1083529"/>
              <a:gd name="connsiteX23" fmla="*/ 379142 w 1381603"/>
              <a:gd name="connsiteY23" fmla="*/ 169129 h 1083529"/>
              <a:gd name="connsiteX24" fmla="*/ 390293 w 1381603"/>
              <a:gd name="connsiteY24" fmla="*/ 24163 h 1083529"/>
              <a:gd name="connsiteX25" fmla="*/ 401444 w 1381603"/>
              <a:gd name="connsiteY25" fmla="*/ 57616 h 1083529"/>
              <a:gd name="connsiteX26" fmla="*/ 468351 w 1381603"/>
              <a:gd name="connsiteY26" fmla="*/ 91070 h 1083529"/>
              <a:gd name="connsiteX27" fmla="*/ 591015 w 1381603"/>
              <a:gd name="connsiteY27" fmla="*/ 57616 h 1083529"/>
              <a:gd name="connsiteX28" fmla="*/ 602166 w 1381603"/>
              <a:gd name="connsiteY28" fmla="*/ 24163 h 1083529"/>
              <a:gd name="connsiteX29" fmla="*/ 401444 w 1381603"/>
              <a:gd name="connsiteY29" fmla="*/ 13012 h 1083529"/>
              <a:gd name="connsiteX30" fmla="*/ 367990 w 1381603"/>
              <a:gd name="connsiteY30" fmla="*/ 79919 h 1083529"/>
              <a:gd name="connsiteX31" fmla="*/ 390293 w 1381603"/>
              <a:gd name="connsiteY31" fmla="*/ 102221 h 1083529"/>
              <a:gd name="connsiteX32" fmla="*/ 423746 w 1381603"/>
              <a:gd name="connsiteY32" fmla="*/ 113373 h 1083529"/>
              <a:gd name="connsiteX33" fmla="*/ 546410 w 1381603"/>
              <a:gd name="connsiteY33" fmla="*/ 102221 h 1083529"/>
              <a:gd name="connsiteX34" fmla="*/ 613317 w 1381603"/>
              <a:gd name="connsiteY34" fmla="*/ 79919 h 1083529"/>
              <a:gd name="connsiteX35" fmla="*/ 657922 w 1381603"/>
              <a:gd name="connsiteY35" fmla="*/ 79919 h 1083529"/>
              <a:gd name="connsiteX36" fmla="*/ 669073 w 1381603"/>
              <a:gd name="connsiteY36" fmla="*/ 180280 h 1083529"/>
              <a:gd name="connsiteX37" fmla="*/ 691376 w 1381603"/>
              <a:gd name="connsiteY37" fmla="*/ 224885 h 1083529"/>
              <a:gd name="connsiteX38" fmla="*/ 769434 w 1381603"/>
              <a:gd name="connsiteY38" fmla="*/ 314094 h 1083529"/>
              <a:gd name="connsiteX39" fmla="*/ 791737 w 1381603"/>
              <a:gd name="connsiteY39" fmla="*/ 336397 h 1083529"/>
              <a:gd name="connsiteX40" fmla="*/ 836342 w 1381603"/>
              <a:gd name="connsiteY40" fmla="*/ 358699 h 1083529"/>
              <a:gd name="connsiteX41" fmla="*/ 869795 w 1381603"/>
              <a:gd name="connsiteY41" fmla="*/ 381002 h 108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81603" h="1083529">
                <a:moveTo>
                  <a:pt x="55756" y="403304"/>
                </a:moveTo>
                <a:cubicBezTo>
                  <a:pt x="48322" y="548270"/>
                  <a:pt x="43556" y="693397"/>
                  <a:pt x="33454" y="838202"/>
                </a:cubicBezTo>
                <a:cubicBezTo>
                  <a:pt x="32387" y="853491"/>
                  <a:pt x="25309" y="867779"/>
                  <a:pt x="22303" y="882807"/>
                </a:cubicBezTo>
                <a:cubicBezTo>
                  <a:pt x="-5039" y="1019515"/>
                  <a:pt x="25901" y="890713"/>
                  <a:pt x="0" y="994319"/>
                </a:cubicBezTo>
                <a:cubicBezTo>
                  <a:pt x="14868" y="998036"/>
                  <a:pt x="30375" y="999778"/>
                  <a:pt x="44605" y="1005470"/>
                </a:cubicBezTo>
                <a:cubicBezTo>
                  <a:pt x="67756" y="1014731"/>
                  <a:pt x="87680" y="1031591"/>
                  <a:pt x="111512" y="1038924"/>
                </a:cubicBezTo>
                <a:cubicBezTo>
                  <a:pt x="136634" y="1046654"/>
                  <a:pt x="163593" y="1046078"/>
                  <a:pt x="189571" y="1050075"/>
                </a:cubicBezTo>
                <a:cubicBezTo>
                  <a:pt x="425923" y="1086436"/>
                  <a:pt x="65285" y="1051421"/>
                  <a:pt x="691376" y="1083529"/>
                </a:cubicBezTo>
                <a:lnTo>
                  <a:pt x="1092820" y="1072377"/>
                </a:lnTo>
                <a:cubicBezTo>
                  <a:pt x="1122757" y="1071016"/>
                  <a:pt x="1152245" y="1064535"/>
                  <a:pt x="1182029" y="1061226"/>
                </a:cubicBezTo>
                <a:cubicBezTo>
                  <a:pt x="1219157" y="1057101"/>
                  <a:pt x="1256371" y="1053792"/>
                  <a:pt x="1293542" y="1050075"/>
                </a:cubicBezTo>
                <a:cubicBezTo>
                  <a:pt x="1465490" y="935443"/>
                  <a:pt x="1336214" y="1035224"/>
                  <a:pt x="1315844" y="525968"/>
                </a:cubicBezTo>
                <a:cubicBezTo>
                  <a:pt x="1315086" y="507030"/>
                  <a:pt x="1309290" y="488600"/>
                  <a:pt x="1304693" y="470212"/>
                </a:cubicBezTo>
                <a:cubicBezTo>
                  <a:pt x="1301842" y="458808"/>
                  <a:pt x="1303322" y="443278"/>
                  <a:pt x="1293542" y="436758"/>
                </a:cubicBezTo>
                <a:cubicBezTo>
                  <a:pt x="1277772" y="426245"/>
                  <a:pt x="1256720" y="426468"/>
                  <a:pt x="1237786" y="425607"/>
                </a:cubicBezTo>
                <a:cubicBezTo>
                  <a:pt x="1092922" y="419022"/>
                  <a:pt x="947854" y="418172"/>
                  <a:pt x="802888" y="414455"/>
                </a:cubicBezTo>
                <a:cubicBezTo>
                  <a:pt x="791737" y="410738"/>
                  <a:pt x="781029" y="405236"/>
                  <a:pt x="769434" y="403304"/>
                </a:cubicBezTo>
                <a:cubicBezTo>
                  <a:pt x="642015" y="382068"/>
                  <a:pt x="611853" y="395165"/>
                  <a:pt x="457200" y="403304"/>
                </a:cubicBezTo>
                <a:lnTo>
                  <a:pt x="367990" y="414455"/>
                </a:lnTo>
                <a:cubicBezTo>
                  <a:pt x="351751" y="416366"/>
                  <a:pt x="223527" y="461220"/>
                  <a:pt x="278781" y="392153"/>
                </a:cubicBezTo>
                <a:cubicBezTo>
                  <a:pt x="287153" y="381688"/>
                  <a:pt x="301083" y="377285"/>
                  <a:pt x="312234" y="369851"/>
                </a:cubicBezTo>
                <a:cubicBezTo>
                  <a:pt x="327167" y="347451"/>
                  <a:pt x="349121" y="317518"/>
                  <a:pt x="356839" y="291792"/>
                </a:cubicBezTo>
                <a:cubicBezTo>
                  <a:pt x="363336" y="270136"/>
                  <a:pt x="363945" y="247130"/>
                  <a:pt x="367990" y="224885"/>
                </a:cubicBezTo>
                <a:cubicBezTo>
                  <a:pt x="371381" y="206237"/>
                  <a:pt x="375425" y="187714"/>
                  <a:pt x="379142" y="169129"/>
                </a:cubicBezTo>
                <a:cubicBezTo>
                  <a:pt x="382859" y="120807"/>
                  <a:pt x="380789" y="71687"/>
                  <a:pt x="390293" y="24163"/>
                </a:cubicBezTo>
                <a:cubicBezTo>
                  <a:pt x="392598" y="12637"/>
                  <a:pt x="394101" y="48438"/>
                  <a:pt x="401444" y="57616"/>
                </a:cubicBezTo>
                <a:cubicBezTo>
                  <a:pt x="417166" y="77268"/>
                  <a:pt x="446312" y="83724"/>
                  <a:pt x="468351" y="91070"/>
                </a:cubicBezTo>
                <a:cubicBezTo>
                  <a:pt x="503164" y="86718"/>
                  <a:pt x="562901" y="92758"/>
                  <a:pt x="591015" y="57616"/>
                </a:cubicBezTo>
                <a:cubicBezTo>
                  <a:pt x="598358" y="48438"/>
                  <a:pt x="598449" y="35314"/>
                  <a:pt x="602166" y="24163"/>
                </a:cubicBezTo>
                <a:cubicBezTo>
                  <a:pt x="492796" y="-12295"/>
                  <a:pt x="558687" y="-92"/>
                  <a:pt x="401444" y="13012"/>
                </a:cubicBezTo>
                <a:cubicBezTo>
                  <a:pt x="394217" y="23852"/>
                  <a:pt x="364439" y="62163"/>
                  <a:pt x="367990" y="79919"/>
                </a:cubicBezTo>
                <a:cubicBezTo>
                  <a:pt x="370052" y="90228"/>
                  <a:pt x="381278" y="96812"/>
                  <a:pt x="390293" y="102221"/>
                </a:cubicBezTo>
                <a:cubicBezTo>
                  <a:pt x="400372" y="108269"/>
                  <a:pt x="412595" y="109656"/>
                  <a:pt x="423746" y="113373"/>
                </a:cubicBezTo>
                <a:cubicBezTo>
                  <a:pt x="464634" y="109656"/>
                  <a:pt x="505978" y="109356"/>
                  <a:pt x="546410" y="102221"/>
                </a:cubicBezTo>
                <a:cubicBezTo>
                  <a:pt x="569561" y="98135"/>
                  <a:pt x="613317" y="79919"/>
                  <a:pt x="613317" y="79919"/>
                </a:cubicBezTo>
                <a:cubicBezTo>
                  <a:pt x="626062" y="67174"/>
                  <a:pt x="645178" y="33189"/>
                  <a:pt x="657922" y="79919"/>
                </a:cubicBezTo>
                <a:cubicBezTo>
                  <a:pt x="666778" y="112393"/>
                  <a:pt x="661504" y="147482"/>
                  <a:pt x="669073" y="180280"/>
                </a:cubicBezTo>
                <a:cubicBezTo>
                  <a:pt x="672811" y="196478"/>
                  <a:pt x="683128" y="210452"/>
                  <a:pt x="691376" y="224885"/>
                </a:cubicBezTo>
                <a:cubicBezTo>
                  <a:pt x="715964" y="267914"/>
                  <a:pt x="728311" y="272971"/>
                  <a:pt x="769434" y="314094"/>
                </a:cubicBezTo>
                <a:cubicBezTo>
                  <a:pt x="776868" y="321528"/>
                  <a:pt x="782333" y="331695"/>
                  <a:pt x="791737" y="336397"/>
                </a:cubicBezTo>
                <a:lnTo>
                  <a:pt x="836342" y="358699"/>
                </a:lnTo>
                <a:cubicBezTo>
                  <a:pt x="861272" y="383630"/>
                  <a:pt x="848131" y="381002"/>
                  <a:pt x="869795" y="38100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2BBDB36-3199-7B48-B36E-09D45A2E3E69}"/>
              </a:ext>
            </a:extLst>
          </p:cNvPr>
          <p:cNvSpPr/>
          <p:nvPr/>
        </p:nvSpPr>
        <p:spPr>
          <a:xfrm>
            <a:off x="6697791" y="2796682"/>
            <a:ext cx="906776" cy="341222"/>
          </a:xfrm>
          <a:custGeom>
            <a:avLst/>
            <a:gdLst>
              <a:gd name="connsiteX0" fmla="*/ 0 w 1137424"/>
              <a:gd name="connsiteY0" fmla="*/ 323386 h 428016"/>
              <a:gd name="connsiteX1" fmla="*/ 22302 w 1137424"/>
              <a:gd name="connsiteY1" fmla="*/ 423747 h 428016"/>
              <a:gd name="connsiteX2" fmla="*/ 167268 w 1137424"/>
              <a:gd name="connsiteY2" fmla="*/ 111513 h 428016"/>
              <a:gd name="connsiteX3" fmla="*/ 133814 w 1137424"/>
              <a:gd name="connsiteY3" fmla="*/ 89210 h 428016"/>
              <a:gd name="connsiteX4" fmla="*/ 66907 w 1137424"/>
              <a:gd name="connsiteY4" fmla="*/ 211874 h 428016"/>
              <a:gd name="connsiteX5" fmla="*/ 133814 w 1137424"/>
              <a:gd name="connsiteY5" fmla="*/ 334537 h 428016"/>
              <a:gd name="connsiteX6" fmla="*/ 178419 w 1137424"/>
              <a:gd name="connsiteY6" fmla="*/ 345688 h 428016"/>
              <a:gd name="connsiteX7" fmla="*/ 334536 w 1137424"/>
              <a:gd name="connsiteY7" fmla="*/ 323386 h 428016"/>
              <a:gd name="connsiteX8" fmla="*/ 390292 w 1137424"/>
              <a:gd name="connsiteY8" fmla="*/ 267630 h 428016"/>
              <a:gd name="connsiteX9" fmla="*/ 401444 w 1137424"/>
              <a:gd name="connsiteY9" fmla="*/ 234176 h 428016"/>
              <a:gd name="connsiteX10" fmla="*/ 423746 w 1137424"/>
              <a:gd name="connsiteY10" fmla="*/ 200722 h 428016"/>
              <a:gd name="connsiteX11" fmla="*/ 446049 w 1137424"/>
              <a:gd name="connsiteY11" fmla="*/ 122664 h 428016"/>
              <a:gd name="connsiteX12" fmla="*/ 434897 w 1137424"/>
              <a:gd name="connsiteY12" fmla="*/ 55756 h 428016"/>
              <a:gd name="connsiteX13" fmla="*/ 356839 w 1137424"/>
              <a:gd name="connsiteY13" fmla="*/ 100361 h 428016"/>
              <a:gd name="connsiteX14" fmla="*/ 345688 w 1137424"/>
              <a:gd name="connsiteY14" fmla="*/ 133815 h 428016"/>
              <a:gd name="connsiteX15" fmla="*/ 356839 w 1137424"/>
              <a:gd name="connsiteY15" fmla="*/ 301083 h 428016"/>
              <a:gd name="connsiteX16" fmla="*/ 367990 w 1137424"/>
              <a:gd name="connsiteY16" fmla="*/ 334537 h 428016"/>
              <a:gd name="connsiteX17" fmla="*/ 401444 w 1137424"/>
              <a:gd name="connsiteY17" fmla="*/ 356839 h 428016"/>
              <a:gd name="connsiteX18" fmla="*/ 479502 w 1137424"/>
              <a:gd name="connsiteY18" fmla="*/ 390293 h 428016"/>
              <a:gd name="connsiteX19" fmla="*/ 669073 w 1137424"/>
              <a:gd name="connsiteY19" fmla="*/ 379142 h 428016"/>
              <a:gd name="connsiteX20" fmla="*/ 702527 w 1137424"/>
              <a:gd name="connsiteY20" fmla="*/ 323386 h 428016"/>
              <a:gd name="connsiteX21" fmla="*/ 724829 w 1137424"/>
              <a:gd name="connsiteY21" fmla="*/ 301083 h 428016"/>
              <a:gd name="connsiteX22" fmla="*/ 735980 w 1137424"/>
              <a:gd name="connsiteY22" fmla="*/ 267630 h 428016"/>
              <a:gd name="connsiteX23" fmla="*/ 769434 w 1137424"/>
              <a:gd name="connsiteY23" fmla="*/ 144966 h 428016"/>
              <a:gd name="connsiteX24" fmla="*/ 758283 w 1137424"/>
              <a:gd name="connsiteY24" fmla="*/ 89210 h 428016"/>
              <a:gd name="connsiteX25" fmla="*/ 691375 w 1137424"/>
              <a:gd name="connsiteY25" fmla="*/ 22303 h 428016"/>
              <a:gd name="connsiteX26" fmla="*/ 669073 w 1137424"/>
              <a:gd name="connsiteY26" fmla="*/ 0 h 428016"/>
              <a:gd name="connsiteX27" fmla="*/ 591014 w 1137424"/>
              <a:gd name="connsiteY27" fmla="*/ 11152 h 428016"/>
              <a:gd name="connsiteX28" fmla="*/ 557561 w 1137424"/>
              <a:gd name="connsiteY28" fmla="*/ 78059 h 428016"/>
              <a:gd name="connsiteX29" fmla="*/ 602166 w 1137424"/>
              <a:gd name="connsiteY29" fmla="*/ 289932 h 428016"/>
              <a:gd name="connsiteX30" fmla="*/ 624468 w 1137424"/>
              <a:gd name="connsiteY30" fmla="*/ 312235 h 428016"/>
              <a:gd name="connsiteX31" fmla="*/ 691375 w 1137424"/>
              <a:gd name="connsiteY31" fmla="*/ 356839 h 428016"/>
              <a:gd name="connsiteX32" fmla="*/ 802888 w 1137424"/>
              <a:gd name="connsiteY32" fmla="*/ 345688 h 428016"/>
              <a:gd name="connsiteX33" fmla="*/ 880946 w 1137424"/>
              <a:gd name="connsiteY33" fmla="*/ 312235 h 428016"/>
              <a:gd name="connsiteX34" fmla="*/ 936702 w 1137424"/>
              <a:gd name="connsiteY34" fmla="*/ 278781 h 428016"/>
              <a:gd name="connsiteX35" fmla="*/ 959005 w 1137424"/>
              <a:gd name="connsiteY35" fmla="*/ 256478 h 428016"/>
              <a:gd name="connsiteX36" fmla="*/ 992458 w 1137424"/>
              <a:gd name="connsiteY36" fmla="*/ 234176 h 428016"/>
              <a:gd name="connsiteX37" fmla="*/ 1014761 w 1137424"/>
              <a:gd name="connsiteY37" fmla="*/ 211874 h 428016"/>
              <a:gd name="connsiteX38" fmla="*/ 1070517 w 1137424"/>
              <a:gd name="connsiteY38" fmla="*/ 167269 h 428016"/>
              <a:gd name="connsiteX39" fmla="*/ 1081668 w 1137424"/>
              <a:gd name="connsiteY39" fmla="*/ 133815 h 428016"/>
              <a:gd name="connsiteX40" fmla="*/ 1103971 w 1137424"/>
              <a:gd name="connsiteY40" fmla="*/ 100361 h 428016"/>
              <a:gd name="connsiteX41" fmla="*/ 1092819 w 1137424"/>
              <a:gd name="connsiteY41" fmla="*/ 22303 h 428016"/>
              <a:gd name="connsiteX42" fmla="*/ 892097 w 1137424"/>
              <a:gd name="connsiteY42" fmla="*/ 66908 h 428016"/>
              <a:gd name="connsiteX43" fmla="*/ 880946 w 1137424"/>
              <a:gd name="connsiteY43" fmla="*/ 100361 h 428016"/>
              <a:gd name="connsiteX44" fmla="*/ 903249 w 1137424"/>
              <a:gd name="connsiteY44" fmla="*/ 256478 h 428016"/>
              <a:gd name="connsiteX45" fmla="*/ 970156 w 1137424"/>
              <a:gd name="connsiteY45" fmla="*/ 345688 h 428016"/>
              <a:gd name="connsiteX46" fmla="*/ 1003610 w 1137424"/>
              <a:gd name="connsiteY46" fmla="*/ 367991 h 428016"/>
              <a:gd name="connsiteX47" fmla="*/ 1070517 w 1137424"/>
              <a:gd name="connsiteY47" fmla="*/ 390293 h 428016"/>
              <a:gd name="connsiteX48" fmla="*/ 1103971 w 1137424"/>
              <a:gd name="connsiteY48" fmla="*/ 412595 h 428016"/>
              <a:gd name="connsiteX49" fmla="*/ 1137424 w 1137424"/>
              <a:gd name="connsiteY49" fmla="*/ 423747 h 4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7424" h="428016">
                <a:moveTo>
                  <a:pt x="0" y="323386"/>
                </a:moveTo>
                <a:cubicBezTo>
                  <a:pt x="7434" y="356840"/>
                  <a:pt x="-1081" y="448800"/>
                  <a:pt x="22302" y="423747"/>
                </a:cubicBezTo>
                <a:cubicBezTo>
                  <a:pt x="118369" y="320818"/>
                  <a:pt x="138780" y="225465"/>
                  <a:pt x="167268" y="111513"/>
                </a:cubicBezTo>
                <a:cubicBezTo>
                  <a:pt x="156117" y="104079"/>
                  <a:pt x="147216" y="89210"/>
                  <a:pt x="133814" y="89210"/>
                </a:cubicBezTo>
                <a:cubicBezTo>
                  <a:pt x="50673" y="89210"/>
                  <a:pt x="73766" y="150143"/>
                  <a:pt x="66907" y="211874"/>
                </a:cubicBezTo>
                <a:cubicBezTo>
                  <a:pt x="85574" y="286538"/>
                  <a:pt x="69627" y="302443"/>
                  <a:pt x="133814" y="334537"/>
                </a:cubicBezTo>
                <a:cubicBezTo>
                  <a:pt x="147522" y="341391"/>
                  <a:pt x="163551" y="341971"/>
                  <a:pt x="178419" y="345688"/>
                </a:cubicBezTo>
                <a:cubicBezTo>
                  <a:pt x="230458" y="338254"/>
                  <a:pt x="283366" y="335426"/>
                  <a:pt x="334536" y="323386"/>
                </a:cubicBezTo>
                <a:cubicBezTo>
                  <a:pt x="359812" y="317439"/>
                  <a:pt x="379884" y="288445"/>
                  <a:pt x="390292" y="267630"/>
                </a:cubicBezTo>
                <a:cubicBezTo>
                  <a:pt x="395549" y="257116"/>
                  <a:pt x="396187" y="244690"/>
                  <a:pt x="401444" y="234176"/>
                </a:cubicBezTo>
                <a:cubicBezTo>
                  <a:pt x="407438" y="222189"/>
                  <a:pt x="417752" y="212709"/>
                  <a:pt x="423746" y="200722"/>
                </a:cubicBezTo>
                <a:cubicBezTo>
                  <a:pt x="431744" y="184726"/>
                  <a:pt x="442477" y="136953"/>
                  <a:pt x="446049" y="122664"/>
                </a:cubicBezTo>
                <a:cubicBezTo>
                  <a:pt x="442332" y="100361"/>
                  <a:pt x="452267" y="70231"/>
                  <a:pt x="434897" y="55756"/>
                </a:cubicBezTo>
                <a:cubicBezTo>
                  <a:pt x="396511" y="23768"/>
                  <a:pt x="368080" y="83500"/>
                  <a:pt x="356839" y="100361"/>
                </a:cubicBezTo>
                <a:cubicBezTo>
                  <a:pt x="353122" y="111512"/>
                  <a:pt x="345688" y="122060"/>
                  <a:pt x="345688" y="133815"/>
                </a:cubicBezTo>
                <a:cubicBezTo>
                  <a:pt x="345688" y="189695"/>
                  <a:pt x="350668" y="245545"/>
                  <a:pt x="356839" y="301083"/>
                </a:cubicBezTo>
                <a:cubicBezTo>
                  <a:pt x="358137" y="312766"/>
                  <a:pt x="360647" y="325358"/>
                  <a:pt x="367990" y="334537"/>
                </a:cubicBezTo>
                <a:cubicBezTo>
                  <a:pt x="376362" y="345002"/>
                  <a:pt x="389808" y="350190"/>
                  <a:pt x="401444" y="356839"/>
                </a:cubicBezTo>
                <a:cubicBezTo>
                  <a:pt x="440030" y="378888"/>
                  <a:pt x="441969" y="377782"/>
                  <a:pt x="479502" y="390293"/>
                </a:cubicBezTo>
                <a:cubicBezTo>
                  <a:pt x="542692" y="386576"/>
                  <a:pt x="606548" y="389014"/>
                  <a:pt x="669073" y="379142"/>
                </a:cubicBezTo>
                <a:cubicBezTo>
                  <a:pt x="694040" y="375200"/>
                  <a:pt x="694363" y="336992"/>
                  <a:pt x="702527" y="323386"/>
                </a:cubicBezTo>
                <a:cubicBezTo>
                  <a:pt x="707936" y="314371"/>
                  <a:pt x="717395" y="308517"/>
                  <a:pt x="724829" y="301083"/>
                </a:cubicBezTo>
                <a:cubicBezTo>
                  <a:pt x="728546" y="289932"/>
                  <a:pt x="732887" y="278970"/>
                  <a:pt x="735980" y="267630"/>
                </a:cubicBezTo>
                <a:cubicBezTo>
                  <a:pt x="773712" y="129281"/>
                  <a:pt x="743767" y="221970"/>
                  <a:pt x="769434" y="144966"/>
                </a:cubicBezTo>
                <a:cubicBezTo>
                  <a:pt x="765717" y="126381"/>
                  <a:pt x="764938" y="106957"/>
                  <a:pt x="758283" y="89210"/>
                </a:cubicBezTo>
                <a:cubicBezTo>
                  <a:pt x="744610" y="52750"/>
                  <a:pt x="720438" y="46522"/>
                  <a:pt x="691375" y="22303"/>
                </a:cubicBezTo>
                <a:cubicBezTo>
                  <a:pt x="683298" y="15572"/>
                  <a:pt x="676507" y="7434"/>
                  <a:pt x="669073" y="0"/>
                </a:cubicBezTo>
                <a:cubicBezTo>
                  <a:pt x="643053" y="3717"/>
                  <a:pt x="615032" y="477"/>
                  <a:pt x="591014" y="11152"/>
                </a:cubicBezTo>
                <a:cubicBezTo>
                  <a:pt x="574096" y="18671"/>
                  <a:pt x="562509" y="63215"/>
                  <a:pt x="557561" y="78059"/>
                </a:cubicBezTo>
                <a:cubicBezTo>
                  <a:pt x="572326" y="196182"/>
                  <a:pt x="548673" y="223065"/>
                  <a:pt x="602166" y="289932"/>
                </a:cubicBezTo>
                <a:cubicBezTo>
                  <a:pt x="608734" y="298142"/>
                  <a:pt x="616057" y="305927"/>
                  <a:pt x="624468" y="312235"/>
                </a:cubicBezTo>
                <a:cubicBezTo>
                  <a:pt x="645911" y="328317"/>
                  <a:pt x="691375" y="356839"/>
                  <a:pt x="691375" y="356839"/>
                </a:cubicBezTo>
                <a:cubicBezTo>
                  <a:pt x="728546" y="353122"/>
                  <a:pt x="765966" y="351368"/>
                  <a:pt x="802888" y="345688"/>
                </a:cubicBezTo>
                <a:cubicBezTo>
                  <a:pt x="826587" y="342042"/>
                  <a:pt x="861925" y="321745"/>
                  <a:pt x="880946" y="312235"/>
                </a:cubicBezTo>
                <a:cubicBezTo>
                  <a:pt x="937458" y="255723"/>
                  <a:pt x="864322" y="322210"/>
                  <a:pt x="936702" y="278781"/>
                </a:cubicBezTo>
                <a:cubicBezTo>
                  <a:pt x="945717" y="273372"/>
                  <a:pt x="950795" y="263046"/>
                  <a:pt x="959005" y="256478"/>
                </a:cubicBezTo>
                <a:cubicBezTo>
                  <a:pt x="969470" y="248106"/>
                  <a:pt x="981993" y="242548"/>
                  <a:pt x="992458" y="234176"/>
                </a:cubicBezTo>
                <a:cubicBezTo>
                  <a:pt x="1000668" y="227608"/>
                  <a:pt x="1006551" y="218442"/>
                  <a:pt x="1014761" y="211874"/>
                </a:cubicBezTo>
                <a:cubicBezTo>
                  <a:pt x="1085097" y="155605"/>
                  <a:pt x="1016666" y="221118"/>
                  <a:pt x="1070517" y="167269"/>
                </a:cubicBezTo>
                <a:cubicBezTo>
                  <a:pt x="1074234" y="156118"/>
                  <a:pt x="1076411" y="144329"/>
                  <a:pt x="1081668" y="133815"/>
                </a:cubicBezTo>
                <a:cubicBezTo>
                  <a:pt x="1087662" y="121828"/>
                  <a:pt x="1102637" y="113697"/>
                  <a:pt x="1103971" y="100361"/>
                </a:cubicBezTo>
                <a:cubicBezTo>
                  <a:pt x="1106586" y="74208"/>
                  <a:pt x="1096536" y="48322"/>
                  <a:pt x="1092819" y="22303"/>
                </a:cubicBezTo>
                <a:cubicBezTo>
                  <a:pt x="964541" y="30320"/>
                  <a:pt x="933169" y="-15234"/>
                  <a:pt x="892097" y="66908"/>
                </a:cubicBezTo>
                <a:cubicBezTo>
                  <a:pt x="886840" y="77421"/>
                  <a:pt x="884663" y="89210"/>
                  <a:pt x="880946" y="100361"/>
                </a:cubicBezTo>
                <a:cubicBezTo>
                  <a:pt x="888380" y="152400"/>
                  <a:pt x="888144" y="206128"/>
                  <a:pt x="903249" y="256478"/>
                </a:cubicBezTo>
                <a:cubicBezTo>
                  <a:pt x="908884" y="275260"/>
                  <a:pt x="946472" y="326741"/>
                  <a:pt x="970156" y="345688"/>
                </a:cubicBezTo>
                <a:cubicBezTo>
                  <a:pt x="980621" y="354060"/>
                  <a:pt x="991363" y="362548"/>
                  <a:pt x="1003610" y="367991"/>
                </a:cubicBezTo>
                <a:cubicBezTo>
                  <a:pt x="1025093" y="377539"/>
                  <a:pt x="1050956" y="377253"/>
                  <a:pt x="1070517" y="390293"/>
                </a:cubicBezTo>
                <a:cubicBezTo>
                  <a:pt x="1081668" y="397727"/>
                  <a:pt x="1091984" y="406601"/>
                  <a:pt x="1103971" y="412595"/>
                </a:cubicBezTo>
                <a:cubicBezTo>
                  <a:pt x="1114484" y="417852"/>
                  <a:pt x="1137424" y="423747"/>
                  <a:pt x="1137424" y="42374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AC2D8-0C14-2545-90F5-800170537FAE}"/>
              </a:ext>
            </a:extLst>
          </p:cNvPr>
          <p:cNvSpPr txBox="1"/>
          <p:nvPr/>
        </p:nvSpPr>
        <p:spPr>
          <a:xfrm>
            <a:off x="6741762" y="461849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rect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BC4E-D399-F145-B87A-5482B7256232}"/>
              </a:ext>
            </a:extLst>
          </p:cNvPr>
          <p:cNvSpPr/>
          <p:nvPr/>
        </p:nvSpPr>
        <p:spPr>
          <a:xfrm>
            <a:off x="6827142" y="5062970"/>
            <a:ext cx="1008911" cy="1008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4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5" grpId="0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b="0" dirty="0"/>
              <a:t> is a variable type that stores a rectangle.</a:t>
            </a: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482600" y="1801488"/>
            <a:ext cx="8128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As an example, the following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2400" b="0" dirty="0">
                <a:solidFill>
                  <a:srgbClr val="7030A0"/>
                </a:solidFill>
              </a:rPr>
              <a:t> </a:t>
            </a:r>
            <a:r>
              <a:rPr lang="en-US" sz="2400" b="0" dirty="0"/>
              <a:t>method displays a blue square</a:t>
            </a:r>
          </a:p>
        </p:txBody>
      </p:sp>
      <p:sp>
        <p:nvSpPr>
          <p:cNvPr id="757766" name="Rectangle 6"/>
          <p:cNvSpPr>
            <a:spLocks noChangeArrowheads="1"/>
          </p:cNvSpPr>
          <p:nvPr/>
        </p:nvSpPr>
        <p:spPr bwMode="auto">
          <a:xfrm>
            <a:off x="1371600" y="2639688"/>
            <a:ext cx="6781800" cy="154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1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(200, 200);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(true);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add(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50, 50);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D0878A-DE10-E441-8CAC-CF2963AB8A14}"/>
              </a:ext>
            </a:extLst>
          </p:cNvPr>
          <p:cNvGrpSpPr/>
          <p:nvPr/>
        </p:nvGrpSpPr>
        <p:grpSpPr>
          <a:xfrm>
            <a:off x="1522575" y="4444003"/>
            <a:ext cx="4519613" cy="1971675"/>
            <a:chOff x="856148" y="4444003"/>
            <a:chExt cx="4519613" cy="1971675"/>
          </a:xfrm>
        </p:grpSpPr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148" y="4469403"/>
              <a:ext cx="4516438" cy="194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929173" y="4444003"/>
              <a:ext cx="444658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Helvetica" charset="0"/>
                </a:rPr>
                <a:t>Hello </a:t>
              </a:r>
              <a:r>
                <a:rPr lang="en-US" sz="1000" dirty="0" err="1">
                  <a:solidFill>
                    <a:srgbClr val="333333"/>
                  </a:solidFill>
                  <a:latin typeface="Helvetica" charset="0"/>
                </a:rPr>
                <a:t>Rect</a:t>
              </a:r>
              <a:endParaRPr lang="en-US" sz="1000" dirty="0">
                <a:solidFill>
                  <a:srgbClr val="333333"/>
                </a:solidFill>
                <a:latin typeface="Helvetica" charset="0"/>
              </a:endParaRP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889485" y="4678953"/>
              <a:ext cx="4462463" cy="172402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881692" y="4678953"/>
              <a:ext cx="4470256" cy="1724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E58104-9BC3-B346-95CD-FA1BF44343D2}"/>
              </a:ext>
            </a:extLst>
          </p:cNvPr>
          <p:cNvSpPr/>
          <p:nvPr/>
        </p:nvSpPr>
        <p:spPr>
          <a:xfrm>
            <a:off x="1620456" y="3126146"/>
            <a:ext cx="2905049" cy="329976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AC2D8-0C14-2545-90F5-800170537FAE}"/>
              </a:ext>
            </a:extLst>
          </p:cNvPr>
          <p:cNvSpPr txBox="1"/>
          <p:nvPr/>
        </p:nvSpPr>
        <p:spPr>
          <a:xfrm>
            <a:off x="6741762" y="461849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rect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BC4E-D399-F145-B87A-5482B7256232}"/>
              </a:ext>
            </a:extLst>
          </p:cNvPr>
          <p:cNvSpPr/>
          <p:nvPr/>
        </p:nvSpPr>
        <p:spPr>
          <a:xfrm>
            <a:off x="6827142" y="5062970"/>
            <a:ext cx="1008911" cy="1008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98A212-BDE5-F54D-8E54-7A5BD17768BD}"/>
              </a:ext>
            </a:extLst>
          </p:cNvPr>
          <p:cNvSpPr/>
          <p:nvPr/>
        </p:nvSpPr>
        <p:spPr>
          <a:xfrm>
            <a:off x="6840057" y="5060387"/>
            <a:ext cx="1008911" cy="10089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3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b="0" dirty="0"/>
              <a:t> is a variable type that stores a rectangle.</a:t>
            </a: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482600" y="1801488"/>
            <a:ext cx="8128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As an example, the following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2400" b="0" dirty="0">
                <a:solidFill>
                  <a:srgbClr val="7030A0"/>
                </a:solidFill>
              </a:rPr>
              <a:t> </a:t>
            </a:r>
            <a:r>
              <a:rPr lang="en-US" sz="2400" b="0" dirty="0"/>
              <a:t>method displays a blue square</a:t>
            </a:r>
          </a:p>
        </p:txBody>
      </p:sp>
      <p:sp>
        <p:nvSpPr>
          <p:cNvPr id="757766" name="Rectangle 6"/>
          <p:cNvSpPr>
            <a:spLocks noChangeArrowheads="1"/>
          </p:cNvSpPr>
          <p:nvPr/>
        </p:nvSpPr>
        <p:spPr bwMode="auto">
          <a:xfrm>
            <a:off x="1371600" y="2639688"/>
            <a:ext cx="6781800" cy="154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1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(200, 200);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(true);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add(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50, 50);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D0878A-DE10-E441-8CAC-CF2963AB8A14}"/>
              </a:ext>
            </a:extLst>
          </p:cNvPr>
          <p:cNvGrpSpPr/>
          <p:nvPr/>
        </p:nvGrpSpPr>
        <p:grpSpPr>
          <a:xfrm>
            <a:off x="1522575" y="4444003"/>
            <a:ext cx="4519613" cy="1971675"/>
            <a:chOff x="856148" y="4444003"/>
            <a:chExt cx="4519613" cy="1971675"/>
          </a:xfrm>
        </p:grpSpPr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148" y="4469403"/>
              <a:ext cx="4516438" cy="194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929173" y="4444003"/>
              <a:ext cx="444658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Helvetica" charset="0"/>
                </a:rPr>
                <a:t>Hello </a:t>
              </a:r>
              <a:r>
                <a:rPr lang="en-US" sz="1000" dirty="0" err="1">
                  <a:solidFill>
                    <a:srgbClr val="333333"/>
                  </a:solidFill>
                  <a:latin typeface="Helvetica" charset="0"/>
                </a:rPr>
                <a:t>Rect</a:t>
              </a:r>
              <a:endParaRPr lang="en-US" sz="1000" dirty="0">
                <a:solidFill>
                  <a:srgbClr val="333333"/>
                </a:solidFill>
                <a:latin typeface="Helvetica" charset="0"/>
              </a:endParaRP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889485" y="4678953"/>
              <a:ext cx="4462463" cy="172402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881692" y="4678953"/>
              <a:ext cx="4470256" cy="1724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E58104-9BC3-B346-95CD-FA1BF44343D2}"/>
              </a:ext>
            </a:extLst>
          </p:cNvPr>
          <p:cNvSpPr/>
          <p:nvPr/>
        </p:nvSpPr>
        <p:spPr>
          <a:xfrm>
            <a:off x="1620456" y="3389616"/>
            <a:ext cx="3462988" cy="34547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AC2D8-0C14-2545-90F5-800170537FAE}"/>
              </a:ext>
            </a:extLst>
          </p:cNvPr>
          <p:cNvSpPr txBox="1"/>
          <p:nvPr/>
        </p:nvSpPr>
        <p:spPr>
          <a:xfrm>
            <a:off x="6741762" y="461849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rect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BC4E-D399-F145-B87A-5482B7256232}"/>
              </a:ext>
            </a:extLst>
          </p:cNvPr>
          <p:cNvSpPr/>
          <p:nvPr/>
        </p:nvSpPr>
        <p:spPr>
          <a:xfrm>
            <a:off x="6827142" y="5062970"/>
            <a:ext cx="1008911" cy="1008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98A212-BDE5-F54D-8E54-7A5BD17768BD}"/>
              </a:ext>
            </a:extLst>
          </p:cNvPr>
          <p:cNvSpPr/>
          <p:nvPr/>
        </p:nvSpPr>
        <p:spPr>
          <a:xfrm>
            <a:off x="6840057" y="5060387"/>
            <a:ext cx="1008911" cy="10089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0AA4C9-DCAD-5247-9DB5-1A042B2764AA}"/>
              </a:ext>
            </a:extLst>
          </p:cNvPr>
          <p:cNvSpPr/>
          <p:nvPr/>
        </p:nvSpPr>
        <p:spPr>
          <a:xfrm>
            <a:off x="6855556" y="5060386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8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b="0" dirty="0"/>
              <a:t> is a variable type that stores a rectangle.</a:t>
            </a: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482600" y="1801488"/>
            <a:ext cx="8128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As an example, the following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2400" b="0" dirty="0">
                <a:solidFill>
                  <a:srgbClr val="7030A0"/>
                </a:solidFill>
              </a:rPr>
              <a:t> </a:t>
            </a:r>
            <a:r>
              <a:rPr lang="en-US" sz="2400" b="0" dirty="0"/>
              <a:t>method displays a blue square</a:t>
            </a:r>
          </a:p>
        </p:txBody>
      </p:sp>
      <p:sp>
        <p:nvSpPr>
          <p:cNvPr id="757766" name="Rectangle 6"/>
          <p:cNvSpPr>
            <a:spLocks noChangeArrowheads="1"/>
          </p:cNvSpPr>
          <p:nvPr/>
        </p:nvSpPr>
        <p:spPr bwMode="auto">
          <a:xfrm>
            <a:off x="1371600" y="2639688"/>
            <a:ext cx="6781800" cy="154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1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(200, 200);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(true);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add(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50, 50);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D0878A-DE10-E441-8CAC-CF2963AB8A14}"/>
              </a:ext>
            </a:extLst>
          </p:cNvPr>
          <p:cNvGrpSpPr/>
          <p:nvPr/>
        </p:nvGrpSpPr>
        <p:grpSpPr>
          <a:xfrm>
            <a:off x="1522575" y="4444003"/>
            <a:ext cx="4519613" cy="1971675"/>
            <a:chOff x="856148" y="4444003"/>
            <a:chExt cx="4519613" cy="1971675"/>
          </a:xfrm>
        </p:grpSpPr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148" y="4469403"/>
              <a:ext cx="4516438" cy="194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929173" y="4444003"/>
              <a:ext cx="444658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Helvetica" charset="0"/>
                </a:rPr>
                <a:t>Hello </a:t>
              </a:r>
              <a:r>
                <a:rPr lang="en-US" sz="1000" dirty="0" err="1">
                  <a:solidFill>
                    <a:srgbClr val="333333"/>
                  </a:solidFill>
                  <a:latin typeface="Helvetica" charset="0"/>
                </a:rPr>
                <a:t>Rect</a:t>
              </a:r>
              <a:endParaRPr lang="en-US" sz="1000" dirty="0">
                <a:solidFill>
                  <a:srgbClr val="333333"/>
                </a:solidFill>
                <a:latin typeface="Helvetica" charset="0"/>
              </a:endParaRP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889485" y="4678953"/>
              <a:ext cx="4462463" cy="172402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881692" y="4678953"/>
              <a:ext cx="4470256" cy="1724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E58104-9BC3-B346-95CD-FA1BF44343D2}"/>
              </a:ext>
            </a:extLst>
          </p:cNvPr>
          <p:cNvSpPr/>
          <p:nvPr/>
        </p:nvSpPr>
        <p:spPr>
          <a:xfrm>
            <a:off x="1620456" y="3622091"/>
            <a:ext cx="2548588" cy="36097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5FA0FE-BA18-2647-ADD9-24052FDFEB85}"/>
              </a:ext>
            </a:extLst>
          </p:cNvPr>
          <p:cNvSpPr/>
          <p:nvPr/>
        </p:nvSpPr>
        <p:spPr>
          <a:xfrm>
            <a:off x="1893515" y="4933817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93EE93-7EB1-BD40-9F95-8333E8FC6142}"/>
              </a:ext>
            </a:extLst>
          </p:cNvPr>
          <p:cNvSpPr txBox="1"/>
          <p:nvPr/>
        </p:nvSpPr>
        <p:spPr>
          <a:xfrm>
            <a:off x="6741762" y="461849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rect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D818D6-EDA0-8548-A519-E0518F7C9718}"/>
              </a:ext>
            </a:extLst>
          </p:cNvPr>
          <p:cNvSpPr/>
          <p:nvPr/>
        </p:nvSpPr>
        <p:spPr>
          <a:xfrm>
            <a:off x="6827142" y="5062970"/>
            <a:ext cx="1008911" cy="1008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DC617B-D7CB-2A4A-812A-1248FDE02110}"/>
              </a:ext>
            </a:extLst>
          </p:cNvPr>
          <p:cNvSpPr/>
          <p:nvPr/>
        </p:nvSpPr>
        <p:spPr>
          <a:xfrm>
            <a:off x="6840057" y="5060387"/>
            <a:ext cx="1008911" cy="10089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A7C57C-C8D9-A640-862F-D08DBC8929F4}"/>
              </a:ext>
            </a:extLst>
          </p:cNvPr>
          <p:cNvSpPr/>
          <p:nvPr/>
        </p:nvSpPr>
        <p:spPr>
          <a:xfrm>
            <a:off x="6855556" y="5060386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7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Coordinates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48081" y="1365070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20777" y="757845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0,0</a:t>
            </a:r>
          </a:p>
        </p:txBody>
      </p:sp>
      <p:sp>
        <p:nvSpPr>
          <p:cNvPr id="18" name="TextBox 17"/>
          <p:cNvSpPr txBox="1"/>
          <p:nvPr/>
        </p:nvSpPr>
        <p:spPr>
          <a:xfrm rot="5400000">
            <a:off x="6237539" y="3488706"/>
            <a:ext cx="380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ourier"/>
                <a:cs typeface="Courier"/>
              </a:rPr>
              <a:t>getHeight</a:t>
            </a:r>
            <a:r>
              <a:rPr lang="en-US" sz="36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32421" y="5466813"/>
            <a:ext cx="328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ourier"/>
                <a:cs typeface="Courier"/>
              </a:rPr>
              <a:t>getWidth</a:t>
            </a:r>
            <a:r>
              <a:rPr lang="en-US" sz="3600" dirty="0">
                <a:latin typeface="Courier"/>
                <a:cs typeface="Courier"/>
              </a:rPr>
              <a:t>();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26250" y="1590667"/>
            <a:ext cx="1658823" cy="646331"/>
            <a:chOff x="2526250" y="1590667"/>
            <a:chExt cx="1658823" cy="64633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40,20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512586" y="4089455"/>
            <a:ext cx="1822688" cy="646331"/>
            <a:chOff x="2526250" y="1588472"/>
            <a:chExt cx="1822688" cy="64633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40,120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68999" y="2195890"/>
            <a:ext cx="1822688" cy="646331"/>
            <a:chOff x="2526250" y="1588472"/>
            <a:chExt cx="1822688" cy="646331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120,40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755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4D6AF0E2-8927-674A-8EAB-86CF18483DD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Rectangles, Ovals,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30582-773A-E940-9611-5D5765E23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807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563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4D6AF0E2-8927-674A-8EAB-86CF18483DD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Pedagogy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BC3F4-4658-8F4F-8BB5-96C3B3E84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457" y="477672"/>
            <a:ext cx="46902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CB02B-DE96-324B-B3C3-0E6B0D6BC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459"/>
          <a:stretch/>
        </p:blipFill>
        <p:spPr>
          <a:xfrm>
            <a:off x="3610865" y="477672"/>
            <a:ext cx="5533135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A00230D-4405-4F4C-B4F9-18569E892F50}"/>
              </a:ext>
            </a:extLst>
          </p:cNvPr>
          <p:cNvSpPr/>
          <p:nvPr/>
        </p:nvSpPr>
        <p:spPr>
          <a:xfrm>
            <a:off x="4244453" y="3985146"/>
            <a:ext cx="1337481" cy="382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80457D-D702-5142-A53D-D66F12C071AC}"/>
              </a:ext>
            </a:extLst>
          </p:cNvPr>
          <p:cNvSpPr/>
          <p:nvPr/>
        </p:nvSpPr>
        <p:spPr>
          <a:xfrm>
            <a:off x="1831074" y="1298812"/>
            <a:ext cx="584580" cy="382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6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0E0AD9-B8FC-5B47-A966-862618103634}"/>
              </a:ext>
            </a:extLst>
          </p:cNvPr>
          <p:cNvSpPr txBox="1">
            <a:spLocks/>
          </p:cNvSpPr>
          <p:nvPr/>
        </p:nvSpPr>
        <p:spPr bwMode="auto">
          <a:xfrm>
            <a:off x="903026" y="1309048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sum = 0;</a:t>
            </a: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!= -1) {</a:t>
            </a:r>
          </a:p>
          <a:p>
            <a:pPr marL="0" indent="0">
              <a:buFontTx/>
              <a:buNone/>
            </a:pP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sum = sum + </a:t>
            </a:r>
            <a:r>
              <a:rPr lang="en-US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FontTx/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"Sum is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 sum);</a:t>
            </a:r>
          </a:p>
        </p:txBody>
      </p:sp>
    </p:spTree>
    <p:extLst>
      <p:ext uri="{BB962C8B-B14F-4D97-AF65-F5344CB8AC3E}">
        <p14:creationId xmlns:p14="http://schemas.microsoft.com/office/powerpoint/2010/main" val="25560396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b="0" dirty="0"/>
              <a:t> is a variable type that stores a rectangle.</a:t>
            </a: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482600" y="1801488"/>
            <a:ext cx="8128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As an example, the following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2400" b="0" dirty="0">
                <a:solidFill>
                  <a:srgbClr val="7030A0"/>
                </a:solidFill>
              </a:rPr>
              <a:t> </a:t>
            </a:r>
            <a:r>
              <a:rPr lang="en-US" sz="2400" b="0" dirty="0"/>
              <a:t>method displays a blue square</a:t>
            </a:r>
          </a:p>
        </p:txBody>
      </p:sp>
      <p:sp>
        <p:nvSpPr>
          <p:cNvPr id="757766" name="Rectangle 6"/>
          <p:cNvSpPr>
            <a:spLocks noChangeArrowheads="1"/>
          </p:cNvSpPr>
          <p:nvPr/>
        </p:nvSpPr>
        <p:spPr bwMode="auto">
          <a:xfrm>
            <a:off x="1371600" y="2639688"/>
            <a:ext cx="6781800" cy="154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1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(200, 200);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(true);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add(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50, 50);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D0878A-DE10-E441-8CAC-CF2963AB8A14}"/>
              </a:ext>
            </a:extLst>
          </p:cNvPr>
          <p:cNvGrpSpPr/>
          <p:nvPr/>
        </p:nvGrpSpPr>
        <p:grpSpPr>
          <a:xfrm>
            <a:off x="1522575" y="4444003"/>
            <a:ext cx="4519613" cy="1971675"/>
            <a:chOff x="856148" y="4444003"/>
            <a:chExt cx="4519613" cy="1971675"/>
          </a:xfrm>
        </p:grpSpPr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148" y="4469403"/>
              <a:ext cx="4516438" cy="194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929173" y="4444003"/>
              <a:ext cx="444658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Helvetica" charset="0"/>
                </a:rPr>
                <a:t>Hello </a:t>
              </a:r>
              <a:r>
                <a:rPr lang="en-US" sz="1000" dirty="0" err="1">
                  <a:solidFill>
                    <a:srgbClr val="333333"/>
                  </a:solidFill>
                  <a:latin typeface="Helvetica" charset="0"/>
                </a:rPr>
                <a:t>Rect</a:t>
              </a:r>
              <a:endParaRPr lang="en-US" sz="1000" dirty="0">
                <a:solidFill>
                  <a:srgbClr val="333333"/>
                </a:solidFill>
                <a:latin typeface="Helvetica" charset="0"/>
              </a:endParaRP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889485" y="4678953"/>
              <a:ext cx="4462463" cy="172402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881692" y="4678953"/>
              <a:ext cx="4470256" cy="1724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E58104-9BC3-B346-95CD-FA1BF44343D2}"/>
              </a:ext>
            </a:extLst>
          </p:cNvPr>
          <p:cNvSpPr/>
          <p:nvPr/>
        </p:nvSpPr>
        <p:spPr>
          <a:xfrm>
            <a:off x="1347499" y="2625804"/>
            <a:ext cx="2637647" cy="36097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93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71BA935-0464-E04B-9574-8EF27226B9BC}"/>
              </a:ext>
            </a:extLst>
          </p:cNvPr>
          <p:cNvSpPr/>
          <p:nvPr/>
        </p:nvSpPr>
        <p:spPr>
          <a:xfrm>
            <a:off x="6855556" y="5060386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b="0" dirty="0"/>
              <a:t> is a variable type that stores a rectangle.</a:t>
            </a: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482600" y="1801488"/>
            <a:ext cx="8128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As an example, the following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2400" b="0" dirty="0">
                <a:solidFill>
                  <a:srgbClr val="7030A0"/>
                </a:solidFill>
              </a:rPr>
              <a:t> </a:t>
            </a:r>
            <a:r>
              <a:rPr lang="en-US" sz="2400" b="0" dirty="0"/>
              <a:t>method displays a blue square</a:t>
            </a:r>
          </a:p>
        </p:txBody>
      </p:sp>
      <p:sp>
        <p:nvSpPr>
          <p:cNvPr id="757766" name="Rectangle 6"/>
          <p:cNvSpPr>
            <a:spLocks noChangeArrowheads="1"/>
          </p:cNvSpPr>
          <p:nvPr/>
        </p:nvSpPr>
        <p:spPr bwMode="auto">
          <a:xfrm>
            <a:off x="1371600" y="2639688"/>
            <a:ext cx="6781800" cy="154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1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(200, 200);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(true);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add(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50, 50);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D0878A-DE10-E441-8CAC-CF2963AB8A14}"/>
              </a:ext>
            </a:extLst>
          </p:cNvPr>
          <p:cNvGrpSpPr/>
          <p:nvPr/>
        </p:nvGrpSpPr>
        <p:grpSpPr>
          <a:xfrm>
            <a:off x="1522575" y="4444003"/>
            <a:ext cx="4519613" cy="1971675"/>
            <a:chOff x="856148" y="4444003"/>
            <a:chExt cx="4519613" cy="1971675"/>
          </a:xfrm>
        </p:grpSpPr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148" y="4469403"/>
              <a:ext cx="4516438" cy="194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929173" y="4444003"/>
              <a:ext cx="444658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Helvetica" charset="0"/>
                </a:rPr>
                <a:t>Hello </a:t>
              </a:r>
              <a:r>
                <a:rPr lang="en-US" sz="1000" dirty="0" err="1">
                  <a:solidFill>
                    <a:srgbClr val="333333"/>
                  </a:solidFill>
                  <a:latin typeface="Helvetica" charset="0"/>
                </a:rPr>
                <a:t>Rect</a:t>
              </a:r>
              <a:endParaRPr lang="en-US" sz="1000" dirty="0">
                <a:solidFill>
                  <a:srgbClr val="333333"/>
                </a:solidFill>
                <a:latin typeface="Helvetica" charset="0"/>
              </a:endParaRP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889485" y="4678953"/>
              <a:ext cx="4462463" cy="172402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881692" y="4678953"/>
              <a:ext cx="4470256" cy="1724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E58104-9BC3-B346-95CD-FA1BF44343D2}"/>
              </a:ext>
            </a:extLst>
          </p:cNvPr>
          <p:cNvSpPr/>
          <p:nvPr/>
        </p:nvSpPr>
        <p:spPr>
          <a:xfrm>
            <a:off x="1702341" y="2871464"/>
            <a:ext cx="4439151" cy="36097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AC2D8-0C14-2545-90F5-800170537FAE}"/>
              </a:ext>
            </a:extLst>
          </p:cNvPr>
          <p:cNvSpPr txBox="1"/>
          <p:nvPr/>
        </p:nvSpPr>
        <p:spPr>
          <a:xfrm>
            <a:off x="6741762" y="461849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rect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0AA4C9-DCAD-5247-9DB5-1A042B2764AA}"/>
              </a:ext>
            </a:extLst>
          </p:cNvPr>
          <p:cNvSpPr/>
          <p:nvPr/>
        </p:nvSpPr>
        <p:spPr>
          <a:xfrm>
            <a:off x="6852200" y="5046737"/>
            <a:ext cx="1008911" cy="100891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37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71BA935-0464-E04B-9574-8EF27226B9BC}"/>
              </a:ext>
            </a:extLst>
          </p:cNvPr>
          <p:cNvSpPr/>
          <p:nvPr/>
        </p:nvSpPr>
        <p:spPr>
          <a:xfrm>
            <a:off x="6855556" y="5060386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b="0" dirty="0"/>
              <a:t> is a variable type that stores a rectangle.</a:t>
            </a: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482600" y="1801488"/>
            <a:ext cx="8128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As an example, the following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2400" b="0" dirty="0">
                <a:solidFill>
                  <a:srgbClr val="7030A0"/>
                </a:solidFill>
              </a:rPr>
              <a:t> </a:t>
            </a:r>
            <a:r>
              <a:rPr lang="en-US" sz="2400" b="0" dirty="0"/>
              <a:t>method displays a blue square</a:t>
            </a:r>
          </a:p>
        </p:txBody>
      </p:sp>
      <p:sp>
        <p:nvSpPr>
          <p:cNvPr id="757766" name="Rectangle 6"/>
          <p:cNvSpPr>
            <a:spLocks noChangeArrowheads="1"/>
          </p:cNvSpPr>
          <p:nvPr/>
        </p:nvSpPr>
        <p:spPr bwMode="auto">
          <a:xfrm>
            <a:off x="1371600" y="2639688"/>
            <a:ext cx="6781800" cy="154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1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(200, 200);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(true);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add(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50, 50);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D0878A-DE10-E441-8CAC-CF2963AB8A14}"/>
              </a:ext>
            </a:extLst>
          </p:cNvPr>
          <p:cNvGrpSpPr/>
          <p:nvPr/>
        </p:nvGrpSpPr>
        <p:grpSpPr>
          <a:xfrm>
            <a:off x="1522575" y="4444003"/>
            <a:ext cx="4519613" cy="1971675"/>
            <a:chOff x="856148" y="4444003"/>
            <a:chExt cx="4519613" cy="1971675"/>
          </a:xfrm>
        </p:grpSpPr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148" y="4469403"/>
              <a:ext cx="4516438" cy="194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929173" y="4444003"/>
              <a:ext cx="444658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Helvetica" charset="0"/>
                </a:rPr>
                <a:t>Hello </a:t>
              </a:r>
              <a:r>
                <a:rPr lang="en-US" sz="1000" dirty="0" err="1">
                  <a:solidFill>
                    <a:srgbClr val="333333"/>
                  </a:solidFill>
                  <a:latin typeface="Helvetica" charset="0"/>
                </a:rPr>
                <a:t>Rect</a:t>
              </a:r>
              <a:endParaRPr lang="en-US" sz="1000" dirty="0">
                <a:solidFill>
                  <a:srgbClr val="333333"/>
                </a:solidFill>
                <a:latin typeface="Helvetica" charset="0"/>
              </a:endParaRP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889485" y="4678953"/>
              <a:ext cx="4462463" cy="172402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881692" y="4678953"/>
              <a:ext cx="4470256" cy="1724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E58104-9BC3-B346-95CD-FA1BF44343D2}"/>
              </a:ext>
            </a:extLst>
          </p:cNvPr>
          <p:cNvSpPr/>
          <p:nvPr/>
        </p:nvSpPr>
        <p:spPr>
          <a:xfrm>
            <a:off x="1702342" y="3103476"/>
            <a:ext cx="2815068" cy="36097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AC2D8-0C14-2545-90F5-800170537FAE}"/>
              </a:ext>
            </a:extLst>
          </p:cNvPr>
          <p:cNvSpPr txBox="1"/>
          <p:nvPr/>
        </p:nvSpPr>
        <p:spPr>
          <a:xfrm>
            <a:off x="6741762" y="461849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rect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0AA4C9-DCAD-5247-9DB5-1A042B2764AA}"/>
              </a:ext>
            </a:extLst>
          </p:cNvPr>
          <p:cNvSpPr/>
          <p:nvPr/>
        </p:nvSpPr>
        <p:spPr>
          <a:xfrm>
            <a:off x="6852200" y="5046737"/>
            <a:ext cx="1008911" cy="10089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755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b="0" dirty="0"/>
              <a:t> is a variable type that stores a rectangle.</a:t>
            </a: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482600" y="1801488"/>
            <a:ext cx="8128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As an example, the following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2400" b="0" dirty="0">
                <a:solidFill>
                  <a:srgbClr val="7030A0"/>
                </a:solidFill>
              </a:rPr>
              <a:t> </a:t>
            </a:r>
            <a:r>
              <a:rPr lang="en-US" sz="2400" b="0" dirty="0"/>
              <a:t>method displays a blue square</a:t>
            </a:r>
          </a:p>
        </p:txBody>
      </p:sp>
      <p:sp>
        <p:nvSpPr>
          <p:cNvPr id="757766" name="Rectangle 6"/>
          <p:cNvSpPr>
            <a:spLocks noChangeArrowheads="1"/>
          </p:cNvSpPr>
          <p:nvPr/>
        </p:nvSpPr>
        <p:spPr bwMode="auto">
          <a:xfrm>
            <a:off x="1371600" y="2639688"/>
            <a:ext cx="6781800" cy="154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1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(200, 200);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(true);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add(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50, 50);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D0878A-DE10-E441-8CAC-CF2963AB8A14}"/>
              </a:ext>
            </a:extLst>
          </p:cNvPr>
          <p:cNvGrpSpPr/>
          <p:nvPr/>
        </p:nvGrpSpPr>
        <p:grpSpPr>
          <a:xfrm>
            <a:off x="1522575" y="4444003"/>
            <a:ext cx="4519613" cy="1971675"/>
            <a:chOff x="856148" y="4444003"/>
            <a:chExt cx="4519613" cy="1971675"/>
          </a:xfrm>
        </p:grpSpPr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148" y="4469403"/>
              <a:ext cx="4516438" cy="194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929173" y="4444003"/>
              <a:ext cx="444658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Helvetica" charset="0"/>
                </a:rPr>
                <a:t>Hello </a:t>
              </a:r>
              <a:r>
                <a:rPr lang="en-US" sz="1000" dirty="0" err="1">
                  <a:solidFill>
                    <a:srgbClr val="333333"/>
                  </a:solidFill>
                  <a:latin typeface="Helvetica" charset="0"/>
                </a:rPr>
                <a:t>Rect</a:t>
              </a:r>
              <a:endParaRPr lang="en-US" sz="1000" dirty="0">
                <a:solidFill>
                  <a:srgbClr val="333333"/>
                </a:solidFill>
                <a:latin typeface="Helvetica" charset="0"/>
              </a:endParaRP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889485" y="4678953"/>
              <a:ext cx="4462463" cy="172402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881692" y="4678953"/>
              <a:ext cx="4470256" cy="1724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E58104-9BC3-B346-95CD-FA1BF44343D2}"/>
              </a:ext>
            </a:extLst>
          </p:cNvPr>
          <p:cNvSpPr/>
          <p:nvPr/>
        </p:nvSpPr>
        <p:spPr>
          <a:xfrm>
            <a:off x="1702341" y="3376431"/>
            <a:ext cx="3429217" cy="36097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AC2D8-0C14-2545-90F5-800170537FAE}"/>
              </a:ext>
            </a:extLst>
          </p:cNvPr>
          <p:cNvSpPr txBox="1"/>
          <p:nvPr/>
        </p:nvSpPr>
        <p:spPr>
          <a:xfrm>
            <a:off x="6741762" y="461849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rect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BC4E-D399-F145-B87A-5482B7256232}"/>
              </a:ext>
            </a:extLst>
          </p:cNvPr>
          <p:cNvSpPr/>
          <p:nvPr/>
        </p:nvSpPr>
        <p:spPr>
          <a:xfrm>
            <a:off x="6827142" y="5062970"/>
            <a:ext cx="1008911" cy="1008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98A212-BDE5-F54D-8E54-7A5BD17768BD}"/>
              </a:ext>
            </a:extLst>
          </p:cNvPr>
          <p:cNvSpPr/>
          <p:nvPr/>
        </p:nvSpPr>
        <p:spPr>
          <a:xfrm>
            <a:off x="6840057" y="5060387"/>
            <a:ext cx="1008911" cy="10089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0AA4C9-DCAD-5247-9DB5-1A042B2764AA}"/>
              </a:ext>
            </a:extLst>
          </p:cNvPr>
          <p:cNvSpPr/>
          <p:nvPr/>
        </p:nvSpPr>
        <p:spPr>
          <a:xfrm>
            <a:off x="6855556" y="5060386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61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b="0" dirty="0"/>
              <a:t> is a variable type that stores a rectangle.</a:t>
            </a: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482600" y="1801488"/>
            <a:ext cx="8128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As an example, the following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2400" b="0" dirty="0">
                <a:solidFill>
                  <a:srgbClr val="7030A0"/>
                </a:solidFill>
              </a:rPr>
              <a:t> </a:t>
            </a:r>
            <a:r>
              <a:rPr lang="en-US" sz="2400" b="0" dirty="0"/>
              <a:t>method displays a blue square</a:t>
            </a:r>
          </a:p>
        </p:txBody>
      </p:sp>
      <p:sp>
        <p:nvSpPr>
          <p:cNvPr id="757766" name="Rectangle 6"/>
          <p:cNvSpPr>
            <a:spLocks noChangeArrowheads="1"/>
          </p:cNvSpPr>
          <p:nvPr/>
        </p:nvSpPr>
        <p:spPr bwMode="auto">
          <a:xfrm>
            <a:off x="1371600" y="2639688"/>
            <a:ext cx="6781800" cy="154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1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(200, 200);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(true);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add(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50, 50);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D0878A-DE10-E441-8CAC-CF2963AB8A14}"/>
              </a:ext>
            </a:extLst>
          </p:cNvPr>
          <p:cNvGrpSpPr/>
          <p:nvPr/>
        </p:nvGrpSpPr>
        <p:grpSpPr>
          <a:xfrm>
            <a:off x="1522575" y="4444003"/>
            <a:ext cx="4519613" cy="1971675"/>
            <a:chOff x="856148" y="4444003"/>
            <a:chExt cx="4519613" cy="1971675"/>
          </a:xfrm>
        </p:grpSpPr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148" y="4469403"/>
              <a:ext cx="4516438" cy="194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929173" y="4444003"/>
              <a:ext cx="444658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Helvetica" charset="0"/>
                </a:rPr>
                <a:t>Hello </a:t>
              </a:r>
              <a:r>
                <a:rPr lang="en-US" sz="1000" dirty="0" err="1">
                  <a:solidFill>
                    <a:srgbClr val="333333"/>
                  </a:solidFill>
                  <a:latin typeface="Helvetica" charset="0"/>
                </a:rPr>
                <a:t>Rect</a:t>
              </a:r>
              <a:endParaRPr lang="en-US" sz="1000" dirty="0">
                <a:solidFill>
                  <a:srgbClr val="333333"/>
                </a:solidFill>
                <a:latin typeface="Helvetica" charset="0"/>
              </a:endParaRP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889485" y="4678953"/>
              <a:ext cx="4462463" cy="172402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881692" y="4678953"/>
              <a:ext cx="4470256" cy="1724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E58104-9BC3-B346-95CD-FA1BF44343D2}"/>
              </a:ext>
            </a:extLst>
          </p:cNvPr>
          <p:cNvSpPr/>
          <p:nvPr/>
        </p:nvSpPr>
        <p:spPr>
          <a:xfrm>
            <a:off x="1620456" y="3622091"/>
            <a:ext cx="2548588" cy="36097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AC2D8-0C14-2545-90F5-800170537FAE}"/>
              </a:ext>
            </a:extLst>
          </p:cNvPr>
          <p:cNvSpPr txBox="1"/>
          <p:nvPr/>
        </p:nvSpPr>
        <p:spPr>
          <a:xfrm>
            <a:off x="6741762" y="461849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rect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BC4E-D399-F145-B87A-5482B7256232}"/>
              </a:ext>
            </a:extLst>
          </p:cNvPr>
          <p:cNvSpPr/>
          <p:nvPr/>
        </p:nvSpPr>
        <p:spPr>
          <a:xfrm>
            <a:off x="6827142" y="5062970"/>
            <a:ext cx="1008911" cy="1008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98A212-BDE5-F54D-8E54-7A5BD17768BD}"/>
              </a:ext>
            </a:extLst>
          </p:cNvPr>
          <p:cNvSpPr/>
          <p:nvPr/>
        </p:nvSpPr>
        <p:spPr>
          <a:xfrm>
            <a:off x="6840057" y="5060387"/>
            <a:ext cx="1008911" cy="10089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0AA4C9-DCAD-5247-9DB5-1A042B2764AA}"/>
              </a:ext>
            </a:extLst>
          </p:cNvPr>
          <p:cNvSpPr/>
          <p:nvPr/>
        </p:nvSpPr>
        <p:spPr>
          <a:xfrm>
            <a:off x="6855556" y="5060386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5FA0FE-BA18-2647-ADD9-24052FDFEB85}"/>
              </a:ext>
            </a:extLst>
          </p:cNvPr>
          <p:cNvSpPr/>
          <p:nvPr/>
        </p:nvSpPr>
        <p:spPr>
          <a:xfrm>
            <a:off x="1893515" y="4933817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9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6" y="735496"/>
            <a:ext cx="8284646" cy="598867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16935194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0" y="669192"/>
            <a:ext cx="8348870" cy="6035095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Milestone 1</a:t>
            </a:r>
          </a:p>
        </p:txBody>
      </p:sp>
    </p:spTree>
    <p:extLst>
      <p:ext uri="{BB962C8B-B14F-4D97-AF65-F5344CB8AC3E}">
        <p14:creationId xmlns:p14="http://schemas.microsoft.com/office/powerpoint/2010/main" val="15258899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8" y="695739"/>
            <a:ext cx="8284646" cy="598867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Milestone 2</a:t>
            </a:r>
          </a:p>
        </p:txBody>
      </p:sp>
    </p:spTree>
    <p:extLst>
      <p:ext uri="{BB962C8B-B14F-4D97-AF65-F5344CB8AC3E}">
        <p14:creationId xmlns:p14="http://schemas.microsoft.com/office/powerpoint/2010/main" val="1686948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6" y="735496"/>
            <a:ext cx="8284646" cy="598867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Milestone 3</a:t>
            </a:r>
          </a:p>
        </p:txBody>
      </p:sp>
    </p:spTree>
    <p:extLst>
      <p:ext uri="{BB962C8B-B14F-4D97-AF65-F5344CB8AC3E}">
        <p14:creationId xmlns:p14="http://schemas.microsoft.com/office/powerpoint/2010/main" val="21301376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17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0E0AD9-B8FC-5B47-A966-862618103634}"/>
              </a:ext>
            </a:extLst>
          </p:cNvPr>
          <p:cNvSpPr txBox="1">
            <a:spLocks/>
          </p:cNvSpPr>
          <p:nvPr/>
        </p:nvSpPr>
        <p:spPr bwMode="auto">
          <a:xfrm>
            <a:off x="903026" y="1309048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sum = 0;</a:t>
            </a: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!= -1) {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sum +=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FontTx/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"Sum is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 sum);</a:t>
            </a:r>
          </a:p>
        </p:txBody>
      </p:sp>
    </p:spTree>
    <p:extLst>
      <p:ext uri="{BB962C8B-B14F-4D97-AF65-F5344CB8AC3E}">
        <p14:creationId xmlns:p14="http://schemas.microsoft.com/office/powerpoint/2010/main" val="3965117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19532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Store expressions that evaluate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x = 1 &lt; 2;	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</a:t>
            </a: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y = 5.0 == 4.0;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</a:t>
            </a:r>
          </a:p>
          <a:p>
            <a:pPr marL="0" indent="0">
              <a:buNone/>
            </a:pP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Directly set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isFriday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isSunny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Then you can use the </a:t>
            </a:r>
            <a:r>
              <a:rPr lang="en-US" sz="19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booleans</a:t>
            </a:r>
            <a:endParaRPr lang="en-US" sz="19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isFriday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...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Boolean Variables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065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4"/>
          <p:cNvGraphicFramePr>
            <a:graphicFrameLocks noGrp="1"/>
          </p:cNvGraphicFramePr>
          <p:nvPr>
            <p:extLst/>
          </p:nvPr>
        </p:nvGraphicFramePr>
        <p:xfrm>
          <a:off x="609600" y="1812925"/>
          <a:ext cx="8001000" cy="1464946"/>
        </p:xfrm>
        <a:graphic>
          <a:graphicData uri="http://schemas.openxmlformats.org/drawingml/2006/table">
            <a:tbl>
              <a:tblPr/>
              <a:tblGrid>
                <a:gridCol w="193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7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7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not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!(2 == 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&amp;&amp;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(2 == 3) &amp;&amp; (-1 &lt; 5)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||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(2 == 3) || (-1 &lt; 5)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8292" y="3960200"/>
            <a:ext cx="7887416" cy="2289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4341813" algn="l"/>
              </a:tabLst>
            </a:pPr>
            <a:r>
              <a:rPr lang="en-US" altLang="x-none" sz="2400" dirty="0"/>
              <a:t>Cannot "chain" tests as in algebra; use &amp;&amp; or || instead</a:t>
            </a:r>
          </a:p>
          <a:p>
            <a:pPr algn="l">
              <a:tabLst>
                <a:tab pos="4341813" algn="l"/>
              </a:tabLst>
            </a:pPr>
            <a:endParaRPr lang="en-US" altLang="x-none" sz="2400" b="1" dirty="0">
              <a:latin typeface="Courier New" charset="0"/>
            </a:endParaRP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assume x is 15	// correct version</a:t>
            </a: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2 &lt;= x</a:t>
            </a:r>
            <a:r>
              <a:rPr lang="en-US" altLang="x-none" sz="2400" dirty="0">
                <a:latin typeface="Courier" charset="0"/>
                <a:ea typeface="Courier" charset="0"/>
                <a:cs typeface="Courier" charset="0"/>
              </a:rPr>
              <a:t> &lt;= 10	</a:t>
            </a:r>
            <a:r>
              <a:rPr lang="en-US" altLang="x-none" sz="24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2 &lt;= x</a:t>
            </a:r>
            <a:r>
              <a:rPr lang="en-US" altLang="x-none" sz="2400" dirty="0">
                <a:latin typeface="Courier" charset="0"/>
                <a:ea typeface="Courier" charset="0"/>
                <a:cs typeface="Courier" charset="0"/>
              </a:rPr>
              <a:t> &amp;&amp; </a:t>
            </a:r>
            <a:r>
              <a:rPr lang="en-US" altLang="x-none" sz="24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x &lt;= 10</a:t>
            </a:r>
            <a:endParaRPr lang="en-US" altLang="x-none" sz="2400" dirty="0">
              <a:latin typeface="Courier" charset="0"/>
              <a:ea typeface="Courier" charset="0"/>
              <a:cs typeface="Courier" charset="0"/>
            </a:endParaRP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true   &lt;= 10	</a:t>
            </a:r>
            <a:r>
              <a:rPr lang="en-US" altLang="x-none" sz="2400" b="1" dirty="0">
                <a:latin typeface="Courier" charset="0"/>
                <a:ea typeface="Courier" charset="0"/>
                <a:cs typeface="Courier" charset="0"/>
              </a:rPr>
              <a:t>true   &amp;&amp; false</a:t>
            </a:r>
            <a:endParaRPr lang="en-US" altLang="x-none" sz="2400" b="1" dirty="0">
              <a:solidFill>
                <a:srgbClr val="8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Error!	</a:t>
            </a:r>
            <a:r>
              <a:rPr lang="en-US" altLang="x-none" sz="2400" dirty="0">
                <a:solidFill>
                  <a:srgbClr val="003399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endParaRPr lang="en-US" altLang="x-none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4777" y="1383268"/>
            <a:ext cx="256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order of precedence: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Logical Operators</a:t>
            </a:r>
          </a:p>
        </p:txBody>
      </p:sp>
    </p:spTree>
    <p:extLst>
      <p:ext uri="{BB962C8B-B14F-4D97-AF65-F5344CB8AC3E}">
        <p14:creationId xmlns:p14="http://schemas.microsoft.com/office/powerpoint/2010/main" val="25558252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57" y="504967"/>
            <a:ext cx="4405693" cy="33409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0713" y="6027003"/>
            <a:ext cx="405091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*know your logical precedence</a:t>
            </a:r>
          </a:p>
          <a:p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6E38BB-62FA-F64F-B496-74B4C70F324F}"/>
              </a:ext>
            </a:extLst>
          </p:cNvPr>
          <p:cNvSpPr/>
          <p:nvPr/>
        </p:nvSpPr>
        <p:spPr>
          <a:xfrm>
            <a:off x="1337762" y="4240622"/>
            <a:ext cx="68210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food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drinks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isAllowed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!food || drinks;</a:t>
            </a:r>
          </a:p>
        </p:txBody>
      </p:sp>
    </p:spTree>
    <p:extLst>
      <p:ext uri="{BB962C8B-B14F-4D97-AF65-F5344CB8AC3E}">
        <p14:creationId xmlns:p14="http://schemas.microsoft.com/office/powerpoint/2010/main" val="41287265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74" y="1101028"/>
            <a:ext cx="3175000" cy="425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3429" y="994317"/>
            <a:ext cx="3722649" cy="4347117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George Boole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63337" y="5609065"/>
            <a:ext cx="4637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English Mathematician 1815 </a:t>
            </a:r>
            <a:r>
              <a:rPr lang="mr-IN" sz="2400" dirty="0"/>
              <a:t>–</a:t>
            </a:r>
            <a:r>
              <a:rPr lang="en-US" sz="2400" dirty="0"/>
              <a:t> 1864</a:t>
            </a:r>
          </a:p>
          <a:p>
            <a:pPr algn="ctr"/>
            <a:r>
              <a:rPr lang="en-US" sz="2400" dirty="0"/>
              <a:t>Boole died of being too cool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750741" y="2141034"/>
            <a:ext cx="1561171" cy="356839"/>
            <a:chOff x="1750741" y="2141034"/>
            <a:chExt cx="1561171" cy="356839"/>
          </a:xfrm>
        </p:grpSpPr>
        <p:sp>
          <p:nvSpPr>
            <p:cNvPr id="8" name="Freeform 7"/>
            <p:cNvSpPr/>
            <p:nvPr/>
          </p:nvSpPr>
          <p:spPr>
            <a:xfrm>
              <a:off x="1806498" y="2141034"/>
              <a:ext cx="1505414" cy="356839"/>
            </a:xfrm>
            <a:custGeom>
              <a:avLst/>
              <a:gdLst>
                <a:gd name="connsiteX0" fmla="*/ 1505414 w 1505414"/>
                <a:gd name="connsiteY0" fmla="*/ 0 h 356839"/>
                <a:gd name="connsiteX1" fmla="*/ 1449658 w 1505414"/>
                <a:gd name="connsiteY1" fmla="*/ 11151 h 356839"/>
                <a:gd name="connsiteX2" fmla="*/ 323385 w 1505414"/>
                <a:gd name="connsiteY2" fmla="*/ 22303 h 356839"/>
                <a:gd name="connsiteX3" fmla="*/ 334536 w 1505414"/>
                <a:gd name="connsiteY3" fmla="*/ 144966 h 356839"/>
                <a:gd name="connsiteX4" fmla="*/ 356839 w 1505414"/>
                <a:gd name="connsiteY4" fmla="*/ 234176 h 356839"/>
                <a:gd name="connsiteX5" fmla="*/ 423746 w 1505414"/>
                <a:gd name="connsiteY5" fmla="*/ 312234 h 356839"/>
                <a:gd name="connsiteX6" fmla="*/ 457200 w 1505414"/>
                <a:gd name="connsiteY6" fmla="*/ 323386 h 356839"/>
                <a:gd name="connsiteX7" fmla="*/ 524107 w 1505414"/>
                <a:gd name="connsiteY7" fmla="*/ 356839 h 356839"/>
                <a:gd name="connsiteX8" fmla="*/ 657922 w 1505414"/>
                <a:gd name="connsiteY8" fmla="*/ 345688 h 356839"/>
                <a:gd name="connsiteX9" fmla="*/ 691375 w 1505414"/>
                <a:gd name="connsiteY9" fmla="*/ 334537 h 356839"/>
                <a:gd name="connsiteX10" fmla="*/ 713678 w 1505414"/>
                <a:gd name="connsiteY10" fmla="*/ 312234 h 356839"/>
                <a:gd name="connsiteX11" fmla="*/ 735980 w 1505414"/>
                <a:gd name="connsiteY11" fmla="*/ 278781 h 356839"/>
                <a:gd name="connsiteX12" fmla="*/ 769434 w 1505414"/>
                <a:gd name="connsiteY12" fmla="*/ 122664 h 356839"/>
                <a:gd name="connsiteX13" fmla="*/ 758282 w 1505414"/>
                <a:gd name="connsiteY13" fmla="*/ 44605 h 356839"/>
                <a:gd name="connsiteX14" fmla="*/ 524107 w 1505414"/>
                <a:gd name="connsiteY14" fmla="*/ 55756 h 356839"/>
                <a:gd name="connsiteX15" fmla="*/ 78058 w 1505414"/>
                <a:gd name="connsiteY15" fmla="*/ 66907 h 356839"/>
                <a:gd name="connsiteX16" fmla="*/ 22302 w 1505414"/>
                <a:gd name="connsiteY16" fmla="*/ 111512 h 356839"/>
                <a:gd name="connsiteX17" fmla="*/ 0 w 1505414"/>
                <a:gd name="connsiteY17" fmla="*/ 133815 h 356839"/>
                <a:gd name="connsiteX18" fmla="*/ 11151 w 1505414"/>
                <a:gd name="connsiteY18" fmla="*/ 267629 h 356839"/>
                <a:gd name="connsiteX19" fmla="*/ 33453 w 1505414"/>
                <a:gd name="connsiteY19" fmla="*/ 289932 h 356839"/>
                <a:gd name="connsiteX20" fmla="*/ 78058 w 1505414"/>
                <a:gd name="connsiteY20" fmla="*/ 278781 h 356839"/>
                <a:gd name="connsiteX21" fmla="*/ 144965 w 1505414"/>
                <a:gd name="connsiteY21" fmla="*/ 245327 h 356839"/>
                <a:gd name="connsiteX22" fmla="*/ 189570 w 1505414"/>
                <a:gd name="connsiteY22" fmla="*/ 200722 h 356839"/>
                <a:gd name="connsiteX23" fmla="*/ 200722 w 1505414"/>
                <a:gd name="connsiteY23" fmla="*/ 66907 h 35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05414" h="356839">
                  <a:moveTo>
                    <a:pt x="1505414" y="0"/>
                  </a:moveTo>
                  <a:cubicBezTo>
                    <a:pt x="1486829" y="3717"/>
                    <a:pt x="1468608" y="10793"/>
                    <a:pt x="1449658" y="11151"/>
                  </a:cubicBezTo>
                  <a:cubicBezTo>
                    <a:pt x="1074282" y="18234"/>
                    <a:pt x="696153" y="-22429"/>
                    <a:pt x="323385" y="22303"/>
                  </a:cubicBezTo>
                  <a:cubicBezTo>
                    <a:pt x="282621" y="27195"/>
                    <a:pt x="329444" y="104227"/>
                    <a:pt x="334536" y="144966"/>
                  </a:cubicBezTo>
                  <a:cubicBezTo>
                    <a:pt x="336657" y="161936"/>
                    <a:pt x="346723" y="213944"/>
                    <a:pt x="356839" y="234176"/>
                  </a:cubicBezTo>
                  <a:cubicBezTo>
                    <a:pt x="366827" y="254153"/>
                    <a:pt x="407284" y="306746"/>
                    <a:pt x="423746" y="312234"/>
                  </a:cubicBezTo>
                  <a:cubicBezTo>
                    <a:pt x="434897" y="315951"/>
                    <a:pt x="446686" y="318129"/>
                    <a:pt x="457200" y="323386"/>
                  </a:cubicBezTo>
                  <a:cubicBezTo>
                    <a:pt x="543660" y="366617"/>
                    <a:pt x="440025" y="328813"/>
                    <a:pt x="524107" y="356839"/>
                  </a:cubicBezTo>
                  <a:cubicBezTo>
                    <a:pt x="568712" y="353122"/>
                    <a:pt x="613555" y="351603"/>
                    <a:pt x="657922" y="345688"/>
                  </a:cubicBezTo>
                  <a:cubicBezTo>
                    <a:pt x="669573" y="344135"/>
                    <a:pt x="681296" y="340585"/>
                    <a:pt x="691375" y="334537"/>
                  </a:cubicBezTo>
                  <a:cubicBezTo>
                    <a:pt x="700390" y="329128"/>
                    <a:pt x="707110" y="320444"/>
                    <a:pt x="713678" y="312234"/>
                  </a:cubicBezTo>
                  <a:cubicBezTo>
                    <a:pt x="722050" y="301769"/>
                    <a:pt x="728546" y="289932"/>
                    <a:pt x="735980" y="278781"/>
                  </a:cubicBezTo>
                  <a:cubicBezTo>
                    <a:pt x="767758" y="183443"/>
                    <a:pt x="755366" y="235200"/>
                    <a:pt x="769434" y="122664"/>
                  </a:cubicBezTo>
                  <a:cubicBezTo>
                    <a:pt x="765717" y="96644"/>
                    <a:pt x="783640" y="51521"/>
                    <a:pt x="758282" y="44605"/>
                  </a:cubicBezTo>
                  <a:cubicBezTo>
                    <a:pt x="682889" y="24043"/>
                    <a:pt x="602212" y="53195"/>
                    <a:pt x="524107" y="55756"/>
                  </a:cubicBezTo>
                  <a:lnTo>
                    <a:pt x="78058" y="66907"/>
                  </a:lnTo>
                  <a:cubicBezTo>
                    <a:pt x="24210" y="120758"/>
                    <a:pt x="92638" y="55243"/>
                    <a:pt x="22302" y="111512"/>
                  </a:cubicBezTo>
                  <a:cubicBezTo>
                    <a:pt x="14092" y="118080"/>
                    <a:pt x="7434" y="126381"/>
                    <a:pt x="0" y="133815"/>
                  </a:cubicBezTo>
                  <a:cubicBezTo>
                    <a:pt x="3717" y="178420"/>
                    <a:pt x="1773" y="223863"/>
                    <a:pt x="11151" y="267629"/>
                  </a:cubicBezTo>
                  <a:cubicBezTo>
                    <a:pt x="13354" y="277909"/>
                    <a:pt x="23083" y="288203"/>
                    <a:pt x="33453" y="289932"/>
                  </a:cubicBezTo>
                  <a:cubicBezTo>
                    <a:pt x="48570" y="292452"/>
                    <a:pt x="63322" y="282991"/>
                    <a:pt x="78058" y="278781"/>
                  </a:cubicBezTo>
                  <a:cubicBezTo>
                    <a:pt x="107737" y="270301"/>
                    <a:pt x="120531" y="266271"/>
                    <a:pt x="144965" y="245327"/>
                  </a:cubicBezTo>
                  <a:cubicBezTo>
                    <a:pt x="160930" y="231643"/>
                    <a:pt x="189570" y="200722"/>
                    <a:pt x="189570" y="200722"/>
                  </a:cubicBezTo>
                  <a:cubicBezTo>
                    <a:pt x="211302" y="135531"/>
                    <a:pt x="200722" y="179023"/>
                    <a:pt x="200722" y="66907"/>
                  </a:cubicBezTo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750741" y="2148342"/>
              <a:ext cx="270875" cy="215717"/>
            </a:xfrm>
            <a:custGeom>
              <a:avLst/>
              <a:gdLst>
                <a:gd name="connsiteX0" fmla="*/ 256479 w 270875"/>
                <a:gd name="connsiteY0" fmla="*/ 3843 h 215717"/>
                <a:gd name="connsiteX1" fmla="*/ 111513 w 270875"/>
                <a:gd name="connsiteY1" fmla="*/ 14995 h 215717"/>
                <a:gd name="connsiteX2" fmla="*/ 0 w 270875"/>
                <a:gd name="connsiteY2" fmla="*/ 37297 h 215717"/>
                <a:gd name="connsiteX3" fmla="*/ 22303 w 270875"/>
                <a:gd name="connsiteY3" fmla="*/ 104204 h 215717"/>
                <a:gd name="connsiteX4" fmla="*/ 33454 w 270875"/>
                <a:gd name="connsiteY4" fmla="*/ 171112 h 215717"/>
                <a:gd name="connsiteX5" fmla="*/ 78059 w 270875"/>
                <a:gd name="connsiteY5" fmla="*/ 215717 h 215717"/>
                <a:gd name="connsiteX6" fmla="*/ 133815 w 270875"/>
                <a:gd name="connsiteY6" fmla="*/ 204565 h 215717"/>
                <a:gd name="connsiteX7" fmla="*/ 156118 w 270875"/>
                <a:gd name="connsiteY7" fmla="*/ 182263 h 215717"/>
                <a:gd name="connsiteX8" fmla="*/ 211874 w 270875"/>
                <a:gd name="connsiteY8" fmla="*/ 137658 h 215717"/>
                <a:gd name="connsiteX9" fmla="*/ 256479 w 270875"/>
                <a:gd name="connsiteY9" fmla="*/ 81902 h 215717"/>
                <a:gd name="connsiteX10" fmla="*/ 256479 w 270875"/>
                <a:gd name="connsiteY10" fmla="*/ 3843 h 21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0875" h="215717">
                  <a:moveTo>
                    <a:pt x="256479" y="3843"/>
                  </a:moveTo>
                  <a:cubicBezTo>
                    <a:pt x="232318" y="-7308"/>
                    <a:pt x="159571" y="8727"/>
                    <a:pt x="111513" y="14995"/>
                  </a:cubicBezTo>
                  <a:cubicBezTo>
                    <a:pt x="73924" y="19898"/>
                    <a:pt x="0" y="37297"/>
                    <a:pt x="0" y="37297"/>
                  </a:cubicBezTo>
                  <a:cubicBezTo>
                    <a:pt x="7434" y="59599"/>
                    <a:pt x="18438" y="81015"/>
                    <a:pt x="22303" y="104204"/>
                  </a:cubicBezTo>
                  <a:cubicBezTo>
                    <a:pt x="26020" y="126507"/>
                    <a:pt x="23342" y="150889"/>
                    <a:pt x="33454" y="171112"/>
                  </a:cubicBezTo>
                  <a:cubicBezTo>
                    <a:pt x="42857" y="189919"/>
                    <a:pt x="78059" y="215717"/>
                    <a:pt x="78059" y="215717"/>
                  </a:cubicBezTo>
                  <a:cubicBezTo>
                    <a:pt x="96644" y="212000"/>
                    <a:pt x="116394" y="212031"/>
                    <a:pt x="133815" y="204565"/>
                  </a:cubicBezTo>
                  <a:cubicBezTo>
                    <a:pt x="143478" y="200424"/>
                    <a:pt x="147908" y="188831"/>
                    <a:pt x="156118" y="182263"/>
                  </a:cubicBezTo>
                  <a:cubicBezTo>
                    <a:pt x="188310" y="156509"/>
                    <a:pt x="187946" y="167568"/>
                    <a:pt x="211874" y="137658"/>
                  </a:cubicBezTo>
                  <a:cubicBezTo>
                    <a:pt x="268143" y="67322"/>
                    <a:pt x="202628" y="135750"/>
                    <a:pt x="256479" y="81902"/>
                  </a:cubicBezTo>
                  <a:cubicBezTo>
                    <a:pt x="269981" y="41395"/>
                    <a:pt x="280640" y="14994"/>
                    <a:pt x="256479" y="384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264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Game Show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079500"/>
            <a:ext cx="7924800" cy="4699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51544" y="3067291"/>
            <a:ext cx="567160" cy="3472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86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601884" y="902827"/>
            <a:ext cx="8090704" cy="3252485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736089" y="4572001"/>
            <a:ext cx="3290953" cy="18111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Choose a Door</a:t>
            </a:r>
          </a:p>
        </p:txBody>
      </p:sp>
      <p:sp>
        <p:nvSpPr>
          <p:cNvPr id="6" name="Rectangle 5"/>
          <p:cNvSpPr/>
          <p:nvPr/>
        </p:nvSpPr>
        <p:spPr>
          <a:xfrm>
            <a:off x="916868" y="963795"/>
            <a:ext cx="101049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4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door = </a:t>
            </a:r>
            <a:r>
              <a:rPr lang="en-US" sz="2400" dirty="0" err="1">
                <a:latin typeface="Courier"/>
                <a:cs typeface="Courier"/>
              </a:rPr>
              <a:t>readInt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/>
                <a:cs typeface="Courier"/>
              </a:rPr>
              <a:t>"Door: "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while the input is invalid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/>
                <a:cs typeface="Courier"/>
              </a:rPr>
              <a:t>while</a:t>
            </a:r>
            <a:r>
              <a:rPr lang="en-US" sz="2400" dirty="0">
                <a:latin typeface="Courier"/>
                <a:cs typeface="Courier"/>
              </a:rPr>
              <a:t>(door &lt; 1 || door &gt; 3) {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tell the user the input was invalid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err="1">
                <a:latin typeface="Courier"/>
                <a:cs typeface="Courier"/>
              </a:rPr>
              <a:t>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/>
                <a:cs typeface="Courier"/>
              </a:rPr>
              <a:t>"Invalid door!"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ask for a new input</a:t>
            </a:r>
          </a:p>
          <a:p>
            <a:r>
              <a:rPr lang="en-US" sz="2400" dirty="0">
                <a:latin typeface="Courier"/>
                <a:cs typeface="Courier"/>
              </a:rPr>
              <a:t>	door = </a:t>
            </a:r>
            <a:r>
              <a:rPr lang="en-US" sz="2400" dirty="0" err="1">
                <a:latin typeface="Courier"/>
                <a:cs typeface="Courier"/>
              </a:rPr>
              <a:t>readInt</a:t>
            </a:r>
            <a:r>
              <a:rPr lang="en-US" sz="2400" dirty="0">
                <a:latin typeface="Courier"/>
                <a:cs typeface="Courier"/>
              </a:rPr>
              <a:t>("Door: ");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3117229" y="4722942"/>
            <a:ext cx="2771179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300" dirty="0">
                <a:latin typeface="Courier"/>
                <a:cs typeface="Courier"/>
              </a:rPr>
              <a:t>||		or</a:t>
            </a:r>
          </a:p>
          <a:p>
            <a:r>
              <a:rPr lang="en-US" sz="4300" dirty="0">
                <a:latin typeface="Courier"/>
                <a:cs typeface="Courier"/>
              </a:rPr>
              <a:t>&amp;&amp;		and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34640" y="1723539"/>
            <a:ext cx="1692408" cy="43694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207945" y="1716362"/>
            <a:ext cx="1579397" cy="43694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2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/>
      <p:bldP spid="9" grpId="0" animBg="1"/>
      <p:bldP spid="9" grpId="1" animBg="1"/>
      <p:bldP spid="14" grpId="0" animBg="1"/>
      <p:bldP spid="14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984834"/>
            <a:ext cx="7569772" cy="4860381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42441220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1840375"/>
            <a:ext cx="7569772" cy="497712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1592764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2673752"/>
            <a:ext cx="7569772" cy="1469985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15170065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4444678"/>
            <a:ext cx="7569772" cy="451413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1777194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280157-A33E-904D-9060-C1933B47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388"/>
            <a:ext cx="9308607" cy="6175612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F6EB562-2D4A-AC4D-8189-A74A165AD5B6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Syntactic Sugar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44CC2A-A628-E14F-8D4C-D2B78A9C67DE}"/>
              </a:ext>
            </a:extLst>
          </p:cNvPr>
          <p:cNvSpPr/>
          <p:nvPr/>
        </p:nvSpPr>
        <p:spPr>
          <a:xfrm>
            <a:off x="1719618" y="2183643"/>
            <a:ext cx="5158854" cy="1692322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68C98-68E7-3B4E-9E5E-F4608FF3DF05}"/>
              </a:ext>
            </a:extLst>
          </p:cNvPr>
          <p:cNvSpPr txBox="1"/>
          <p:nvPr/>
        </p:nvSpPr>
        <p:spPr>
          <a:xfrm>
            <a:off x="2019869" y="2402007"/>
            <a:ext cx="46675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C83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end the loop now</a:t>
            </a:r>
          </a:p>
          <a:p>
            <a:r>
              <a:rPr lang="en-US" sz="30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</a:t>
            </a:r>
            <a:r>
              <a:rPr lang="en-US" sz="3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endParaRPr lang="en-US" sz="3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3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9491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984834"/>
            <a:ext cx="7569772" cy="4860381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2921307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80197" y="995149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Solution #2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harder to see loop end condition here</a:t>
            </a: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sum = 0;</a:t>
            </a: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-1) {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immediately exits loop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sum +=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FontTx/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"Sum is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 sum);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7830010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19090</TotalTime>
  <Words>1691</Words>
  <Application>Microsoft Macintosh PowerPoint</Application>
  <PresentationFormat>On-screen Show (4:3)</PresentationFormat>
  <Paragraphs>654</Paragraphs>
  <Slides>80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2" baseType="lpstr">
      <vt:lpstr>Arial</vt:lpstr>
      <vt:lpstr>Calibri</vt:lpstr>
      <vt:lpstr>Century Gothic</vt:lpstr>
      <vt:lpstr>Chalkboard</vt:lpstr>
      <vt:lpstr>Consolas</vt:lpstr>
      <vt:lpstr>Courier</vt:lpstr>
      <vt:lpstr>Courier New</vt:lpstr>
      <vt:lpstr>Helvetica</vt:lpstr>
      <vt:lpstr>Mangal</vt:lpstr>
      <vt:lpstr>Menlo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149</cp:revision>
  <cp:lastPrinted>2018-01-22T21:01:49Z</cp:lastPrinted>
  <dcterms:created xsi:type="dcterms:W3CDTF">2014-06-13T10:00:48Z</dcterms:created>
  <dcterms:modified xsi:type="dcterms:W3CDTF">2019-01-18T20:01:19Z</dcterms:modified>
</cp:coreProperties>
</file>